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4" r:id="rId4"/>
    <p:sldId id="257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1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4630A-564C-4BF3-8B5D-6BC08E42B7B1}" type="datetimeFigureOut">
              <a:rPr lang="en-US" smtClean="0"/>
              <a:pPr/>
              <a:t>10/8/14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8C709-B9E5-4C1C-B09C-C0EEF0A921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20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8C709-B9E5-4C1C-B09C-C0EEF0A921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Ejemplos bíblicos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Moisés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Bernabé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Pablo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8C709-B9E5-4C1C-B09C-C0EEF0A921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Ejemplos bíblicos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Moisés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Bernabé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Pablo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8C709-B9E5-4C1C-B09C-C0EEF0A9216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10/8/14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1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10/8/14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184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10/8/14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242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10/8/14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24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10/8/14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06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10/8/14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817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10/8/14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474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10/8/14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61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10/8/14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53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10/8/14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74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10/8/14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915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06476-95E1-784B-B666-BB034F48A820}" type="datetimeFigureOut">
              <a:rPr lang="es-ES" smtClean="0"/>
              <a:pPr/>
              <a:t>10/8/14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48871-C3EF-6E44-920B-25248A7D53E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088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407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NICI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726804" y="1572381"/>
            <a:ext cx="69854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b="1" dirty="0" smtClean="0">
                <a:solidFill>
                  <a:srgbClr val="1D2763"/>
                </a:solidFill>
              </a:rPr>
              <a:t>¿Qué significa </a:t>
            </a:r>
            <a:r>
              <a:rPr lang="es-ES" sz="7200" b="1" dirty="0" err="1">
                <a:solidFill>
                  <a:srgbClr val="1D2763"/>
                </a:solidFill>
              </a:rPr>
              <a:t>M</a:t>
            </a:r>
            <a:r>
              <a:rPr lang="es-ES" sz="7200" b="1" dirty="0" err="1" smtClean="0">
                <a:solidFill>
                  <a:srgbClr val="1D2763"/>
                </a:solidFill>
              </a:rPr>
              <a:t>entorear</a:t>
            </a:r>
            <a:r>
              <a:rPr lang="es-ES" sz="7200" b="1" dirty="0" smtClean="0">
                <a:solidFill>
                  <a:srgbClr val="1D2763"/>
                </a:solidFill>
              </a:rPr>
              <a:t>?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26804" y="3915124"/>
            <a:ext cx="2643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MENTOREO SESIÓN 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0703551"/>
      </p:ext>
    </p:extLst>
  </p:cSld>
  <p:clrMapOvr>
    <a:masterClrMapping/>
  </p:clrMapOvr>
  <p:transition xmlns:p14="http://schemas.microsoft.com/office/powerpoint/2010/main" advClick="0" advTm="200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7999" y="50799"/>
            <a:ext cx="8229600" cy="689429"/>
          </a:xfrm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bg1"/>
                </a:solidFill>
              </a:rPr>
              <a:t>EJEMPLOS BÍBLICOS DE MENTOREO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7999" y="1181498"/>
            <a:ext cx="3736197" cy="681808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  <a:buNone/>
            </a:pPr>
            <a:r>
              <a:rPr lang="es-ES" sz="2000" b="1" dirty="0" smtClean="0">
                <a:solidFill>
                  <a:srgbClr val="1D2763"/>
                </a:solidFill>
              </a:rPr>
              <a:t>EL MENTOREO DE MOISÉS: 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421735" y="2658365"/>
            <a:ext cx="3736197" cy="6501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sz="2000" b="1" dirty="0" smtClean="0">
                <a:solidFill>
                  <a:srgbClr val="1D2763"/>
                </a:solidFill>
              </a:rPr>
              <a:t>BERNABÉ COMO MENTOR:</a:t>
            </a: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507999" y="4736832"/>
            <a:ext cx="3235865" cy="6501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sz="2000" b="1" dirty="0" smtClean="0">
                <a:solidFill>
                  <a:srgbClr val="1D2763"/>
                </a:solidFill>
              </a:rPr>
              <a:t>CON JUAN MARCO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90747" y="1764830"/>
            <a:ext cx="8229600" cy="810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C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“Y se levantó Moisés con Josué su servidor, y Moisés subió al monte de Dios”.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C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Éxodo 24:13 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21735" y="3308540"/>
            <a:ext cx="8635999" cy="12666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C" sz="2000" b="1" dirty="0" smtClean="0">
                <a:solidFill>
                  <a:srgbClr val="1D2763"/>
                </a:solidFill>
              </a:rPr>
              <a:t>CON SAULO DE TARSO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EC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“Entonces Bernabé, tomándole,</a:t>
            </a:r>
            <a:r>
              <a:rPr kumimoji="0" lang="es-EC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lo trajo a los apóstoles, y les contó cómo </a:t>
            </a:r>
            <a:r>
              <a:rPr lang="es-EC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0" lang="es-EC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aulo</a:t>
            </a:r>
            <a:r>
              <a:rPr kumimoji="0" lang="es-EC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había visto en el camino al Señor, el cual le había hablado, y cómo en Damasco había hablado valerosamente en el nombre de Jesús”.</a:t>
            </a:r>
            <a:r>
              <a:rPr lang="es-EC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s-EC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Hechos 9:27 </a:t>
            </a:r>
            <a:r>
              <a:rPr lang="es-EC" sz="1400" dirty="0" smtClean="0">
                <a:cs typeface="Times New Roman" pitchFamily="18" charset="0"/>
              </a:rPr>
              <a:t>(</a:t>
            </a:r>
            <a:r>
              <a:rPr kumimoji="0" lang="es-EC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RVR60</a:t>
            </a:r>
            <a:r>
              <a:rPr kumimoji="0" lang="es-EC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)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6241" y="5061920"/>
            <a:ext cx="8176883" cy="1092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EC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“Y Bernabé</a:t>
            </a:r>
            <a:r>
              <a:rPr kumimoji="0" lang="es-EC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quería que llevasen consigo a Juan, el que tenía por sobrenombre Marcos”. </a:t>
            </a:r>
            <a:r>
              <a:rPr kumimoji="0" lang="es-EC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Hechos 15: 37 (</a:t>
            </a:r>
            <a:r>
              <a:rPr lang="es-EC" sz="1400" dirty="0" smtClean="0">
                <a:cs typeface="Times New Roman" pitchFamily="18" charset="0"/>
              </a:rPr>
              <a:t>RVR60)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693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7" grpId="0" build="allAtOnce"/>
      <p:bldP spid="8" grpId="0" build="p"/>
      <p:bldP spid="9" grpId="0" build="p"/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7999" y="50799"/>
            <a:ext cx="8229600" cy="689429"/>
          </a:xfrm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bg1"/>
                </a:solidFill>
              </a:rPr>
              <a:t>EJEMPLOS BÍBLICOS DE MENTOREO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681324" y="1448972"/>
            <a:ext cx="3235865" cy="6501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sz="2000" b="1" dirty="0" smtClean="0">
                <a:solidFill>
                  <a:srgbClr val="1D2763"/>
                </a:solidFill>
              </a:rPr>
              <a:t>PABLO COMO MENTOR: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81324" y="2099147"/>
            <a:ext cx="8176883" cy="1586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es-EC" sz="2000" b="1" dirty="0" smtClean="0">
                <a:solidFill>
                  <a:srgbClr val="1D2763"/>
                </a:solidFill>
              </a:rPr>
              <a:t>CON TIMOTEO</a:t>
            </a:r>
            <a:endParaRPr kumimoji="0" lang="es-EC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EC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“Por esto mismo os he enviado a Timoteo, que es mi hijo amado</a:t>
            </a:r>
            <a:r>
              <a:rPr kumimoji="0" lang="es-EC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y fiel en el Señor, el cual os recordará mi proceder en Cristo, de la manera que enseño en todas partes y en todas las iglesias”. </a:t>
            </a:r>
            <a:r>
              <a:rPr lang="es-EC" sz="1400" baseline="0" dirty="0" smtClean="0"/>
              <a:t>1</a:t>
            </a:r>
            <a:r>
              <a:rPr lang="es-EC" sz="1400" dirty="0" smtClean="0"/>
              <a:t> Corintios 4:17 (RVR60)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681324" y="3516923"/>
            <a:ext cx="8176883" cy="1586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es-EC" sz="2000" b="1" dirty="0" smtClean="0">
                <a:solidFill>
                  <a:srgbClr val="1D2763"/>
                </a:solidFill>
              </a:rPr>
              <a:t>CON TITO</a:t>
            </a:r>
            <a:endParaRPr kumimoji="0" lang="es-EC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EC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“Después, pasados catorce</a:t>
            </a:r>
            <a:r>
              <a:rPr kumimoji="0" lang="es-EC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años, subí otra vez a </a:t>
            </a:r>
            <a:r>
              <a:rPr kumimoji="0" lang="es-EC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Jerusal</a:t>
            </a:r>
            <a:r>
              <a:rPr lang="es-EC" dirty="0" err="1" smtClean="0">
                <a:latin typeface="Times New Roman" pitchFamily="18" charset="0"/>
                <a:cs typeface="Times New Roman" pitchFamily="18" charset="0"/>
              </a:rPr>
              <a:t>én</a:t>
            </a:r>
            <a:r>
              <a:rPr lang="es-EC" dirty="0" smtClean="0">
                <a:latin typeface="Times New Roman" pitchFamily="18" charset="0"/>
                <a:cs typeface="Times New Roman" pitchFamily="18" charset="0"/>
              </a:rPr>
              <a:t> con Bernabé, llevando también conmigo a Tito”</a:t>
            </a:r>
            <a:r>
              <a:rPr kumimoji="0" lang="es-EC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C" sz="1400" baseline="0" dirty="0" smtClean="0"/>
              <a:t>Gálatas</a:t>
            </a:r>
            <a:r>
              <a:rPr lang="es-EC" sz="1400" dirty="0" smtClean="0"/>
              <a:t> 2:1 (RVR60)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681324" y="4923692"/>
            <a:ext cx="8176883" cy="1586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es-EC" sz="2000" b="1" dirty="0" smtClean="0">
                <a:solidFill>
                  <a:srgbClr val="1D2763"/>
                </a:solidFill>
              </a:rPr>
              <a:t>CON MUCHOS OTROS</a:t>
            </a:r>
            <a:endParaRPr kumimoji="0" lang="es-EC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C" dirty="0" smtClean="0">
                <a:latin typeface="Times New Roman" pitchFamily="18" charset="0"/>
                <a:cs typeface="Times New Roman" pitchFamily="18" charset="0"/>
              </a:rPr>
              <a:t>“Procura venir pronto a verme, porque </a:t>
            </a:r>
            <a:r>
              <a:rPr lang="es-EC" dirty="0" err="1" smtClean="0">
                <a:latin typeface="Times New Roman" pitchFamily="18" charset="0"/>
                <a:cs typeface="Times New Roman" pitchFamily="18" charset="0"/>
              </a:rPr>
              <a:t>Demas</a:t>
            </a:r>
            <a:r>
              <a:rPr lang="es-EC" dirty="0" smtClean="0">
                <a:latin typeface="Times New Roman" pitchFamily="18" charset="0"/>
                <a:cs typeface="Times New Roman" pitchFamily="18" charset="0"/>
              </a:rPr>
              <a:t> me ha desamparado, amando este mundo, y se ha ido a Tesalónica. </a:t>
            </a:r>
            <a:r>
              <a:rPr lang="es-EC" dirty="0" err="1" smtClean="0">
                <a:latin typeface="Times New Roman" pitchFamily="18" charset="0"/>
                <a:cs typeface="Times New Roman" pitchFamily="18" charset="0"/>
              </a:rPr>
              <a:t>Crescente</a:t>
            </a:r>
            <a:r>
              <a:rPr lang="es-EC" dirty="0" smtClean="0">
                <a:latin typeface="Times New Roman" pitchFamily="18" charset="0"/>
                <a:cs typeface="Times New Roman" pitchFamily="18" charset="0"/>
              </a:rPr>
              <a:t> fue a </a:t>
            </a:r>
            <a:r>
              <a:rPr lang="es-EC" dirty="0" err="1" smtClean="0">
                <a:latin typeface="Times New Roman" pitchFamily="18" charset="0"/>
                <a:cs typeface="Times New Roman" pitchFamily="18" charset="0"/>
              </a:rPr>
              <a:t>Galacia</a:t>
            </a:r>
            <a:r>
              <a:rPr lang="es-EC" dirty="0" smtClean="0">
                <a:latin typeface="Times New Roman" pitchFamily="18" charset="0"/>
                <a:cs typeface="Times New Roman" pitchFamily="18" charset="0"/>
              </a:rPr>
              <a:t>, y Tito a Dalmacia”.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EC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Timoteo 4:9-10</a:t>
            </a:r>
            <a:r>
              <a:rPr lang="es-EC" sz="1400" dirty="0" smtClean="0"/>
              <a:t> (RVR60)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9693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10" grpId="0" build="p"/>
      <p:bldP spid="12" grpId="0" build="p"/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891388" y="0"/>
            <a:ext cx="6011333" cy="689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 MENTOREO</a:t>
            </a:r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4233" y="1403787"/>
            <a:ext cx="6318488" cy="453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1"/>
          <p:cNvSpPr>
            <a:spLocks noChangeArrowheads="1"/>
          </p:cNvSpPr>
          <p:nvPr/>
        </p:nvSpPr>
        <p:spPr bwMode="auto">
          <a:xfrm>
            <a:off x="355600" y="1270001"/>
            <a:ext cx="8534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s-ES_tradnl" sz="2800" dirty="0">
                <a:latin typeface="Arial" charset="0"/>
                <a:ea typeface="ＭＳ Ｐゴシック" charset="0"/>
                <a:cs typeface="ＭＳ Ｐゴシック" charset="0"/>
              </a:rPr>
              <a:t>El mentoreo es </a:t>
            </a:r>
            <a:r>
              <a:rPr lang="es-ES_tradnl" sz="2800" dirty="0" smtClean="0">
                <a:latin typeface="Arial" charset="0"/>
                <a:ea typeface="ＭＳ Ｐゴシック" charset="0"/>
                <a:cs typeface="ＭＳ Ｐゴシック" charset="0"/>
              </a:rPr>
              <a:t>una experiencia</a:t>
            </a:r>
            <a:r>
              <a:rPr lang="es-ES_tradnl" sz="2800" dirty="0" smtClean="0"/>
              <a:t> </a:t>
            </a:r>
            <a:r>
              <a:rPr lang="es-ES_tradnl" sz="2800" b="1" u="sng" dirty="0" smtClean="0">
                <a:solidFill>
                  <a:srgbClr val="142D6A"/>
                </a:solidFill>
              </a:rPr>
              <a:t>RELACIONAL</a:t>
            </a:r>
            <a:endParaRPr lang="es-ES_tradnl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s-ES_tradnl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2800" dirty="0">
                <a:latin typeface="Arial" charset="0"/>
                <a:ea typeface="ＭＳ Ｐゴシック" charset="0"/>
                <a:cs typeface="ＭＳ Ｐゴシック" charset="0"/>
              </a:rPr>
              <a:t>El mentor tiene experiencia que </a:t>
            </a:r>
            <a:r>
              <a:rPr lang="es-ES_tradnl" sz="2800" dirty="0" smtClean="0">
                <a:latin typeface="Arial" charset="0"/>
                <a:ea typeface="ＭＳ Ｐゴシック" charset="0"/>
                <a:cs typeface="ＭＳ Ｐゴシック" charset="0"/>
              </a:rPr>
              <a:t>compartir.</a:t>
            </a:r>
            <a:endParaRPr lang="es-ES_tradnl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s-ES_tradnl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2800" dirty="0">
                <a:latin typeface="Arial" charset="0"/>
                <a:ea typeface="ＭＳ Ｐゴシック" charset="0"/>
                <a:cs typeface="ＭＳ Ｐゴシック" charset="0"/>
              </a:rPr>
              <a:t>Algo es </a:t>
            </a:r>
            <a:r>
              <a:rPr lang="es-ES_tradnl" sz="2800" dirty="0" smtClean="0">
                <a:latin typeface="Arial" charset="0"/>
                <a:ea typeface="ＭＳ Ｐゴシック" charset="0"/>
                <a:cs typeface="ＭＳ Ｐゴシック" charset="0"/>
              </a:rPr>
              <a:t>transferido (recursos, información, experiencia).</a:t>
            </a:r>
            <a:endParaRPr lang="es-ES_tradnl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s-ES_tradnl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2800" dirty="0">
                <a:latin typeface="Arial" charset="0"/>
                <a:ea typeface="ＭＳ Ｐゴシック" charset="0"/>
                <a:cs typeface="ＭＳ Ｐゴシック" charset="0"/>
              </a:rPr>
              <a:t>El mentor facilita el </a:t>
            </a:r>
            <a:r>
              <a:rPr lang="es-ES_tradnl" sz="2800" b="1" u="sng" dirty="0" smtClean="0">
                <a:solidFill>
                  <a:srgbClr val="142D6A"/>
                </a:solidFill>
              </a:rPr>
              <a:t>DESARROLLO</a:t>
            </a:r>
            <a:endParaRPr lang="es-ES_tradnl" sz="2800" b="1" u="sng" dirty="0">
              <a:solidFill>
                <a:srgbClr val="142D6A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s-ES_tradnl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2800" dirty="0">
                <a:latin typeface="Arial" charset="0"/>
                <a:ea typeface="ＭＳ Ｐゴシック" charset="0"/>
                <a:cs typeface="ＭＳ Ｐゴシック" charset="0"/>
              </a:rPr>
              <a:t>El mentor </a:t>
            </a:r>
            <a:r>
              <a:rPr lang="es-ES_tradnl" sz="2800" b="1" u="sng" dirty="0" smtClean="0">
                <a:solidFill>
                  <a:srgbClr val="142D6A"/>
                </a:solidFill>
              </a:rPr>
              <a:t>EMPODERA</a:t>
            </a:r>
            <a:endParaRPr lang="en-US" sz="2800" b="1" u="sng" dirty="0">
              <a:solidFill>
                <a:srgbClr val="142D6A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839630" y="0"/>
            <a:ext cx="6011333" cy="689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 MENTOREO</a:t>
            </a:r>
            <a:endParaRPr kumimoji="0" lang="es-ES" sz="3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ed Multiplicacion\Desktop\mentor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604472" y="1198202"/>
            <a:ext cx="4302746" cy="5171570"/>
          </a:xfrm>
          <a:prstGeom prst="rect">
            <a:avLst/>
          </a:prstGeom>
          <a:noFill/>
        </p:spPr>
      </p:pic>
      <p:sp>
        <p:nvSpPr>
          <p:cNvPr id="6" name="CuadroTexto 5"/>
          <p:cNvSpPr txBox="1"/>
          <p:nvPr/>
        </p:nvSpPr>
        <p:spPr>
          <a:xfrm>
            <a:off x="2989696" y="59308"/>
            <a:ext cx="3917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solidFill>
                  <a:schemeClr val="bg1"/>
                </a:solidFill>
              </a:rPr>
              <a:t>El MENTOR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5"/>
          <p:cNvSpPr txBox="1"/>
          <p:nvPr/>
        </p:nvSpPr>
        <p:spPr>
          <a:xfrm>
            <a:off x="3235566" y="119122"/>
            <a:ext cx="387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</a:rPr>
              <a:t>EL MENTOREADO</a:t>
            </a:r>
          </a:p>
        </p:txBody>
      </p:sp>
      <p:sp>
        <p:nvSpPr>
          <p:cNvPr id="5" name="Rectángulo 1"/>
          <p:cNvSpPr>
            <a:spLocks noChangeArrowheads="1"/>
          </p:cNvSpPr>
          <p:nvPr/>
        </p:nvSpPr>
        <p:spPr bwMode="auto">
          <a:xfrm>
            <a:off x="597121" y="1294228"/>
            <a:ext cx="5346479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800" dirty="0" smtClean="0"/>
              <a:t>- El mentoreado es un </a:t>
            </a:r>
            <a:r>
              <a:rPr lang="es-ES" sz="2800" b="1" dirty="0" smtClean="0"/>
              <a:t> </a:t>
            </a:r>
            <a:r>
              <a:rPr lang="es-ES" sz="2800" b="1" u="sng" dirty="0" smtClean="0">
                <a:solidFill>
                  <a:srgbClr val="142D6A"/>
                </a:solidFill>
              </a:rPr>
              <a:t>APRENDIZ</a:t>
            </a:r>
            <a:r>
              <a:rPr lang="es-ES_tradnl" sz="2800" i="1" dirty="0" smtClean="0"/>
              <a:t> </a:t>
            </a:r>
            <a:r>
              <a:rPr lang="es-ES_tradnl" sz="2800" dirty="0" smtClean="0"/>
              <a:t>adulto quien </a:t>
            </a:r>
            <a:r>
              <a:rPr lang="es-EC" sz="2800" dirty="0" smtClean="0"/>
              <a:t>conscientemente ha realizado un viaje de desarrollo. </a:t>
            </a:r>
          </a:p>
          <a:p>
            <a:endParaRPr lang="es-ES" sz="2800" dirty="0"/>
          </a:p>
          <a:p>
            <a:r>
              <a:rPr lang="es-ES" sz="2800" dirty="0" smtClean="0"/>
              <a:t>- El mentoreado hace un esfuerzo por </a:t>
            </a:r>
            <a:r>
              <a:rPr lang="es-ES" sz="2800" b="1" u="sng" dirty="0" smtClean="0">
                <a:solidFill>
                  <a:srgbClr val="142D6A"/>
                </a:solidFill>
              </a:rPr>
              <a:t>EVALUAR </a:t>
            </a:r>
            <a:r>
              <a:rPr lang="es-ES" sz="2800" dirty="0" smtClean="0"/>
              <a:t>e </a:t>
            </a:r>
            <a:r>
              <a:rPr lang="es-ES" sz="2800" b="1" u="sng" dirty="0" smtClean="0">
                <a:solidFill>
                  <a:srgbClr val="142D6A"/>
                </a:solidFill>
              </a:rPr>
              <a:t>INTERIORIZAR</a:t>
            </a:r>
            <a:r>
              <a:rPr lang="es-ES" sz="2800" dirty="0" smtClean="0"/>
              <a:t> efectivamente </a:t>
            </a:r>
            <a:r>
              <a:rPr lang="es-EC" sz="2800" dirty="0" smtClean="0"/>
              <a:t>su conocimiento, habilidades, ideas, perspectivas, o sabiduría ofrecida. </a:t>
            </a:r>
            <a:endParaRPr lang="es-ES" sz="2800" dirty="0" smtClean="0"/>
          </a:p>
        </p:txBody>
      </p:sp>
      <p:pic>
        <p:nvPicPr>
          <p:cNvPr id="8" name="Imagen 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609780" y="2301078"/>
            <a:ext cx="2996771" cy="23471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15767" y="69012"/>
            <a:ext cx="8707464" cy="689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DISCIPULADOR, MENTOR,</a:t>
            </a:r>
            <a:r>
              <a:rPr kumimoji="0" lang="es-ES" sz="3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ENTRENADOR</a:t>
            </a:r>
            <a:endParaRPr kumimoji="0" lang="es-ES" sz="3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ángulo 1"/>
          <p:cNvSpPr>
            <a:spLocks noChangeArrowheads="1"/>
          </p:cNvSpPr>
          <p:nvPr/>
        </p:nvSpPr>
        <p:spPr bwMode="auto">
          <a:xfrm>
            <a:off x="315766" y="1856935"/>
            <a:ext cx="8707464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300" dirty="0" smtClean="0"/>
              <a:t>DISCIPULAMOS  |</a:t>
            </a:r>
            <a:r>
              <a:rPr lang="es-ES" sz="2300" b="1" dirty="0" smtClean="0"/>
              <a:t> </a:t>
            </a:r>
            <a:r>
              <a:rPr lang="es-ES" sz="2300" dirty="0" smtClean="0"/>
              <a:t>Nuevos</a:t>
            </a:r>
            <a:r>
              <a:rPr lang="es-ES" sz="2300" b="1" u="sng" dirty="0" smtClean="0">
                <a:solidFill>
                  <a:srgbClr val="142D6A"/>
                </a:solidFill>
              </a:rPr>
              <a:t> CREYENTES</a:t>
            </a:r>
            <a:r>
              <a:rPr lang="es-ES" sz="2300" dirty="0" smtClean="0"/>
              <a:t> | FUNDAMENTO</a:t>
            </a:r>
            <a:endParaRPr lang="es-ES" sz="2300" dirty="0"/>
          </a:p>
          <a:p>
            <a:pPr algn="ctr"/>
            <a:r>
              <a:rPr lang="es-ES_tradnl" sz="2300" i="1" dirty="0"/>
              <a:t>Construyendo las bases.</a:t>
            </a:r>
          </a:p>
          <a:p>
            <a:endParaRPr lang="es-ES" sz="2300" dirty="0"/>
          </a:p>
          <a:p>
            <a:r>
              <a:rPr lang="es-ES" sz="2300" dirty="0" smtClean="0"/>
              <a:t>MENTOREAMOS | </a:t>
            </a:r>
            <a:r>
              <a:rPr lang="es-ES" sz="2300" dirty="0"/>
              <a:t>Líderes</a:t>
            </a:r>
            <a:r>
              <a:rPr lang="es-ES" sz="2300" b="1" u="sng" dirty="0">
                <a:solidFill>
                  <a:srgbClr val="142D6A"/>
                </a:solidFill>
              </a:rPr>
              <a:t> </a:t>
            </a:r>
            <a:r>
              <a:rPr lang="es-ES" sz="2300" b="1" u="sng" dirty="0" smtClean="0">
                <a:solidFill>
                  <a:srgbClr val="142D6A"/>
                </a:solidFill>
              </a:rPr>
              <a:t>EMERGENTES</a:t>
            </a:r>
            <a:r>
              <a:rPr lang="es-ES" sz="2300" dirty="0" smtClean="0"/>
              <a:t> |FORMACIÓN.</a:t>
            </a:r>
            <a:endParaRPr lang="es-ES" sz="2300" dirty="0"/>
          </a:p>
          <a:p>
            <a:pPr algn="ctr"/>
            <a:r>
              <a:rPr lang="es-ES_tradnl" sz="2300" i="1" dirty="0"/>
              <a:t>Proveyendo formación de liderazgo.</a:t>
            </a:r>
          </a:p>
          <a:p>
            <a:endParaRPr lang="es-ES" sz="2300" dirty="0"/>
          </a:p>
          <a:p>
            <a:r>
              <a:rPr lang="es-ES" sz="2300" dirty="0" smtClean="0"/>
              <a:t>ENTRENAMOS | Ministros</a:t>
            </a:r>
            <a:r>
              <a:rPr lang="es-ES" sz="2300" b="1" u="sng" dirty="0" smtClean="0">
                <a:solidFill>
                  <a:srgbClr val="142D6A"/>
                </a:solidFill>
              </a:rPr>
              <a:t> EXPERIMENTADOS</a:t>
            </a:r>
            <a:r>
              <a:rPr lang="es-ES" sz="2300" dirty="0" smtClean="0"/>
              <a:t> | FACILITACIÓN</a:t>
            </a:r>
            <a:endParaRPr lang="es-ES" sz="2300" dirty="0"/>
          </a:p>
          <a:p>
            <a:pPr algn="ctr"/>
            <a:r>
              <a:rPr lang="es-ES_tradnl" sz="2300" i="1" dirty="0"/>
              <a:t>Ayudándolos a dar frutos</a:t>
            </a:r>
            <a:endParaRPr lang="en-US" sz="23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400</Words>
  <Application>Microsoft Macintosh PowerPoint</Application>
  <PresentationFormat>On-screen Show (4:3)</PresentationFormat>
  <Paragraphs>56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de Office</vt:lpstr>
      <vt:lpstr>PowerPoint Presentation</vt:lpstr>
      <vt:lpstr>PowerPoint Presentation</vt:lpstr>
      <vt:lpstr>EJEMPLOS BÍBLICOS DE MENTOREO</vt:lpstr>
      <vt:lpstr>EJEMPLOS BÍBLICOS DE MENTOREO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Red de Multiplicación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Rommel Salazar López</dc:creator>
  <cp:lastModifiedBy>Carla L</cp:lastModifiedBy>
  <cp:revision>41</cp:revision>
  <dcterms:created xsi:type="dcterms:W3CDTF">2014-08-20T14:16:01Z</dcterms:created>
  <dcterms:modified xsi:type="dcterms:W3CDTF">2014-10-08T15:25:37Z</dcterms:modified>
</cp:coreProperties>
</file>