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4630A-564C-4BF3-8B5D-6BC08E42B7B1}" type="datetimeFigureOut">
              <a:rPr lang="en-US" smtClean="0"/>
              <a:pPr/>
              <a:t>25/09/14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8C709-B9E5-4C1C-B09C-C0EEF0A92163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8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Ejemplos bíblicos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Moisés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Bernabé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Pablo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1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84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242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24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06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17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74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61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53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74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15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06476-95E1-784B-B666-BB034F48A820}" type="datetimeFigureOut">
              <a:rPr lang="es-ES" smtClean="0"/>
              <a:pPr/>
              <a:t>25/09/14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48871-C3EF-6E44-920B-25248A7D53E2}" type="slidenum">
              <a:rPr lang="es-ES" smtClean="0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5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ICI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726804" y="4332141"/>
            <a:ext cx="264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MENTOREO SESIÓN 2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636134" y="968191"/>
            <a:ext cx="72527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b="1" dirty="0" err="1" smtClean="0">
                <a:solidFill>
                  <a:srgbClr val="1D2763"/>
                </a:solidFill>
              </a:rPr>
              <a:t>Mentoreado</a:t>
            </a:r>
            <a:r>
              <a:rPr lang="es-ES" sz="7200" b="1" dirty="0" smtClean="0">
                <a:solidFill>
                  <a:srgbClr val="1D2763"/>
                </a:solidFill>
              </a:rPr>
              <a:t>, </a:t>
            </a:r>
          </a:p>
          <a:p>
            <a:r>
              <a:rPr lang="es-ES" sz="7200" b="1" dirty="0" smtClean="0">
                <a:solidFill>
                  <a:srgbClr val="1D2763"/>
                </a:solidFill>
              </a:rPr>
              <a:t>Un Aprendiz Adulto</a:t>
            </a:r>
          </a:p>
        </p:txBody>
      </p:sp>
    </p:spTree>
    <p:extLst>
      <p:ext uri="{BB962C8B-B14F-4D97-AF65-F5344CB8AC3E}">
        <p14:creationId xmlns:p14="http://schemas.microsoft.com/office/powerpoint/2010/main" val="149070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99" y="50799"/>
            <a:ext cx="8229600" cy="689429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</a:rPr>
              <a:t>PEDAGOGÍA Y ANDRAGOGÍA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1746689"/>
            <a:ext cx="4557622" cy="13867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C" sz="3000" baseline="30000" dirty="0" smtClean="0"/>
              <a:t>La ciencia y arte de </a:t>
            </a:r>
            <a:r>
              <a:rPr lang="es-ES_tradnl" sz="3000" b="1" u="sng" dirty="0" smtClean="0">
                <a:solidFill>
                  <a:srgbClr val="142D6A"/>
                </a:solidFill>
              </a:rPr>
              <a:t>ENSEÑAR </a:t>
            </a:r>
          </a:p>
          <a:p>
            <a:pPr>
              <a:buNone/>
            </a:pPr>
            <a:r>
              <a:rPr lang="es-ES_tradnl" sz="3000" b="1" u="sng" dirty="0" smtClean="0">
                <a:solidFill>
                  <a:srgbClr val="142D6A"/>
                </a:solidFill>
              </a:rPr>
              <a:t>A LOS NIÑOS</a:t>
            </a:r>
            <a:endParaRPr lang="es-ES" sz="3000" dirty="0" smtClean="0"/>
          </a:p>
        </p:txBody>
      </p:sp>
      <p:sp>
        <p:nvSpPr>
          <p:cNvPr id="5" name="Rectángulo 2"/>
          <p:cNvSpPr>
            <a:spLocks noChangeArrowheads="1"/>
          </p:cNvSpPr>
          <p:nvPr/>
        </p:nvSpPr>
        <p:spPr bwMode="auto">
          <a:xfrm>
            <a:off x="815798" y="1162489"/>
            <a:ext cx="3168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3200" b="1" dirty="0" smtClean="0">
                <a:solidFill>
                  <a:srgbClr val="142D6A"/>
                </a:solidFill>
              </a:rPr>
              <a:t>Pedagogía:</a:t>
            </a:r>
            <a:endParaRPr lang="es-ES" sz="3200" dirty="0"/>
          </a:p>
        </p:txBody>
      </p:sp>
      <p:sp>
        <p:nvSpPr>
          <p:cNvPr id="6" name="Rectángulo 2"/>
          <p:cNvSpPr>
            <a:spLocks noChangeArrowheads="1"/>
          </p:cNvSpPr>
          <p:nvPr/>
        </p:nvSpPr>
        <p:spPr bwMode="auto">
          <a:xfrm>
            <a:off x="914400" y="3524929"/>
            <a:ext cx="3168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3200" b="1" dirty="0" err="1" smtClean="0">
                <a:solidFill>
                  <a:srgbClr val="142D6A"/>
                </a:solidFill>
              </a:rPr>
              <a:t>Andragogía</a:t>
            </a:r>
            <a:r>
              <a:rPr lang="es-ES_tradnl" sz="3200" b="1" dirty="0" smtClean="0">
                <a:solidFill>
                  <a:srgbClr val="142D6A"/>
                </a:solidFill>
              </a:rPr>
              <a:t>:</a:t>
            </a:r>
            <a:endParaRPr lang="es-ES" sz="32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07999" y="4261449"/>
            <a:ext cx="5288952" cy="130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C" sz="3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ciencia y arte de </a:t>
            </a:r>
            <a:r>
              <a:rPr kumimoji="0" lang="es-ES_tradnl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142D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AYUDAR AL 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S_tradnl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142D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ADULTO A</a:t>
            </a:r>
            <a:r>
              <a:rPr kumimoji="0" lang="es-ES_tradnl" sz="3000" b="1" i="0" u="sng" strike="noStrike" kern="1200" cap="none" spc="0" normalizeH="0" noProof="0" dirty="0" smtClean="0">
                <a:ln>
                  <a:noFill/>
                </a:ln>
                <a:solidFill>
                  <a:srgbClr val="142D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3000" b="1" i="0" u="sng" strike="noStrike" kern="1200" cap="none" spc="0" normalizeH="0" baseline="0" noProof="0" dirty="0" smtClean="0">
                <a:ln>
                  <a:noFill/>
                </a:ln>
                <a:solidFill>
                  <a:srgbClr val="142D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APRENDER</a:t>
            </a:r>
            <a:endParaRPr kumimoji="0" lang="es-E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Imagen 1" descr="MC900297133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5438" y="1568023"/>
            <a:ext cx="3092161" cy="391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693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allAtOnce"/>
      <p:bldP spid="6" grpId="0" build="allAtOnce"/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76655" y="51759"/>
            <a:ext cx="8016051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Características del Aprendiz Adulto</a:t>
            </a:r>
            <a:endParaRPr kumimoji="0" lang="es-ES" sz="3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ángulo 1"/>
          <p:cNvSpPr>
            <a:spLocks noChangeArrowheads="1"/>
          </p:cNvSpPr>
          <p:nvPr/>
        </p:nvSpPr>
        <p:spPr bwMode="auto">
          <a:xfrm>
            <a:off x="476655" y="1416424"/>
            <a:ext cx="853440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 smtClean="0">
                <a:latin typeface="Arial" charset="0"/>
                <a:ea typeface="ＭＳ Ｐゴシック" charset="0"/>
                <a:cs typeface="ＭＳ Ｐゴシック" charset="0"/>
              </a:rPr>
              <a:t>Son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AUTODIRIGIDOS</a:t>
            </a: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 smtClean="0">
                <a:latin typeface="Arial" charset="0"/>
                <a:ea typeface="ＭＳ Ｐゴシック" charset="0"/>
                <a:cs typeface="ＭＳ Ｐゴシック" charset="0"/>
              </a:rPr>
              <a:t>Toman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DECISIONES </a:t>
            </a:r>
            <a:r>
              <a:rPr lang="es-ES_tradnl" sz="2600" dirty="0" smtClean="0">
                <a:latin typeface="Arial" charset="0"/>
                <a:ea typeface="ＭＳ Ｐゴシック" charset="0"/>
                <a:cs typeface="ＭＳ Ｐゴシック" charset="0"/>
              </a:rPr>
              <a:t>y aceptan su responsabilidad.</a:t>
            </a: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 smtClean="0">
                <a:latin typeface="Arial" charset="0"/>
                <a:ea typeface="ＭＳ Ｐゴシック" charset="0"/>
                <a:cs typeface="ＭＳ Ｐゴシック" charset="0"/>
              </a:rPr>
              <a:t>Traen sus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EXPERIENCIAS</a:t>
            </a:r>
            <a:r>
              <a:rPr lang="es-ES_tradnl" sz="2600" dirty="0" smtClean="0">
                <a:latin typeface="Arial" charset="0"/>
                <a:ea typeface="ＭＳ Ｐゴシック" charset="0"/>
                <a:cs typeface="ＭＳ Ｐゴシック" charset="0"/>
              </a:rPr>
              <a:t> al proceso de aprendizaje.</a:t>
            </a: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 smtClean="0">
                <a:latin typeface="Arial" charset="0"/>
                <a:ea typeface="ＭＳ Ｐゴシック" charset="0"/>
                <a:cs typeface="ＭＳ Ｐゴシック" charset="0"/>
              </a:rPr>
              <a:t>Están enfocados en sus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DESAFÍOS </a:t>
            </a:r>
            <a:r>
              <a:rPr lang="es-ES_tradnl" sz="2600" dirty="0" smtClean="0"/>
              <a:t>que desean resolver.</a:t>
            </a:r>
            <a:endParaRPr lang="es-ES_tradnl" sz="2600" dirty="0"/>
          </a:p>
          <a:p>
            <a:pPr marL="514350" indent="-514350">
              <a:buFont typeface="+mj-lt"/>
              <a:buAutoNum type="arabicPeriod"/>
              <a:defRPr/>
            </a:pP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 smtClean="0">
                <a:latin typeface="Arial" charset="0"/>
                <a:ea typeface="ＭＳ Ｐゴシック" charset="0"/>
                <a:cs typeface="ＭＳ Ｐゴシック" charset="0"/>
              </a:rPr>
              <a:t>Son </a:t>
            </a:r>
            <a:r>
              <a:rPr lang="es-ES_tradnl" sz="2600" b="1" u="sng" dirty="0" smtClean="0">
                <a:solidFill>
                  <a:srgbClr val="142D6A"/>
                </a:solidFill>
              </a:rPr>
              <a:t>AUTOMOTIVADOS</a:t>
            </a:r>
            <a:r>
              <a:rPr lang="es-ES_tradnl" sz="2600" dirty="0" smtClean="0"/>
              <a:t>, están listos a aprender.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925893" y="0"/>
            <a:ext cx="6011333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ESTILOS DE APRENDIZAJE</a:t>
            </a:r>
            <a:endParaRPr kumimoji="0" lang="es-ES" sz="3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ángulo 2"/>
          <p:cNvSpPr>
            <a:spLocks noChangeArrowheads="1"/>
          </p:cNvSpPr>
          <p:nvPr/>
        </p:nvSpPr>
        <p:spPr bwMode="auto">
          <a:xfrm>
            <a:off x="815798" y="1162488"/>
            <a:ext cx="3168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s-ES_tradnl" sz="3200" b="1" u="sng" dirty="0" smtClean="0">
                <a:solidFill>
                  <a:srgbClr val="142D6A"/>
                </a:solidFill>
              </a:rPr>
              <a:t>AUDITIVO</a:t>
            </a:r>
            <a:endParaRPr lang="es-ES_tradnl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ángulo 2"/>
          <p:cNvSpPr>
            <a:spLocks noChangeArrowheads="1"/>
          </p:cNvSpPr>
          <p:nvPr/>
        </p:nvSpPr>
        <p:spPr bwMode="auto">
          <a:xfrm>
            <a:off x="813518" y="4136452"/>
            <a:ext cx="25707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defRPr/>
            </a:pPr>
            <a:r>
              <a:rPr lang="es-ES_tradnl" sz="3200" b="1" dirty="0" smtClean="0">
                <a:solidFill>
                  <a:srgbClr val="142D6A"/>
                </a:solidFill>
              </a:rPr>
              <a:t>2. </a:t>
            </a:r>
            <a:r>
              <a:rPr lang="es-ES_tradnl" sz="3200" b="1" u="sng" dirty="0" smtClean="0">
                <a:solidFill>
                  <a:srgbClr val="142D6A"/>
                </a:solidFill>
              </a:rPr>
              <a:t>VISUAL</a:t>
            </a:r>
            <a:endParaRPr lang="es-ES_tradnl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Rectángulo 2"/>
          <p:cNvSpPr>
            <a:spLocks noChangeArrowheads="1"/>
          </p:cNvSpPr>
          <p:nvPr/>
        </p:nvSpPr>
        <p:spPr bwMode="auto">
          <a:xfrm>
            <a:off x="5452354" y="1162488"/>
            <a:ext cx="25707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defRPr/>
            </a:pPr>
            <a:r>
              <a:rPr lang="es-ES_tradnl" sz="3200" b="1" dirty="0" smtClean="0">
                <a:solidFill>
                  <a:srgbClr val="142D6A"/>
                </a:solidFill>
              </a:rPr>
              <a:t>3. </a:t>
            </a:r>
            <a:r>
              <a:rPr lang="es-ES_tradnl" sz="3200" b="1" u="sng" dirty="0" smtClean="0">
                <a:solidFill>
                  <a:srgbClr val="142D6A"/>
                </a:solidFill>
              </a:rPr>
              <a:t>TÁCTIL</a:t>
            </a:r>
            <a:endParaRPr lang="es-ES_tradnl" sz="3200" u="sng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Rectángulo 2"/>
          <p:cNvSpPr>
            <a:spLocks noChangeArrowheads="1"/>
          </p:cNvSpPr>
          <p:nvPr/>
        </p:nvSpPr>
        <p:spPr bwMode="auto">
          <a:xfrm>
            <a:off x="4846902" y="4076876"/>
            <a:ext cx="3225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defRPr/>
            </a:pPr>
            <a:r>
              <a:rPr lang="es-ES_tradnl" sz="3200" b="1" dirty="0" smtClean="0">
                <a:solidFill>
                  <a:srgbClr val="142D6A"/>
                </a:solidFill>
              </a:rPr>
              <a:t>4. </a:t>
            </a:r>
            <a:r>
              <a:rPr lang="es-ES_tradnl" sz="3200" b="1" u="sng" dirty="0" smtClean="0">
                <a:solidFill>
                  <a:srgbClr val="142D6A"/>
                </a:solidFill>
              </a:rPr>
              <a:t>AMBIENTAL</a:t>
            </a:r>
            <a:endParaRPr lang="es-ES_tradnl" sz="3200" u="sng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052" name="Picture 4" descr="C:\Users\Red Multiplicacion\Downloads\MC900240389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452354" y="4991086"/>
            <a:ext cx="2154356" cy="1455135"/>
          </a:xfrm>
          <a:prstGeom prst="rect">
            <a:avLst/>
          </a:prstGeom>
          <a:noFill/>
        </p:spPr>
      </p:pic>
      <p:pic>
        <p:nvPicPr>
          <p:cNvPr id="2056" name="Picture 8" descr="C:\Users\Red Multiplicacion\Downloads\MC900332496.WM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653881" y="1876425"/>
            <a:ext cx="2424853" cy="1645670"/>
          </a:xfrm>
          <a:prstGeom prst="rect">
            <a:avLst/>
          </a:prstGeom>
          <a:noFill/>
        </p:spPr>
      </p:pic>
      <p:pic>
        <p:nvPicPr>
          <p:cNvPr id="2057" name="Picture 9" descr="C:\Users\Red Multiplicacion\Downloads\MC900324348.WMF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57415" y="1876425"/>
            <a:ext cx="766762" cy="1838325"/>
          </a:xfrm>
          <a:prstGeom prst="rect">
            <a:avLst/>
          </a:prstGeom>
          <a:noFill/>
        </p:spPr>
      </p:pic>
      <p:pic>
        <p:nvPicPr>
          <p:cNvPr id="2058" name="Picture 10" descr="C:\Users\Red Multiplicacion\Downloads\MC900332534.WMF"/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25780" y="4721227"/>
            <a:ext cx="1800225" cy="1463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12515" y="113095"/>
            <a:ext cx="842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>
                <a:solidFill>
                  <a:schemeClr val="bg1"/>
                </a:solidFill>
              </a:rPr>
              <a:t>Desafíos que enfrentan los sembradores</a:t>
            </a:r>
          </a:p>
        </p:txBody>
      </p:sp>
      <p:sp>
        <p:nvSpPr>
          <p:cNvPr id="4" name="Rectángulo 1"/>
          <p:cNvSpPr>
            <a:spLocks noChangeArrowheads="1"/>
          </p:cNvSpPr>
          <p:nvPr/>
        </p:nvSpPr>
        <p:spPr bwMode="auto">
          <a:xfrm>
            <a:off x="476655" y="1416424"/>
            <a:ext cx="85344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s-ES_tradnl" sz="3000" b="1" u="sng" dirty="0" smtClean="0">
                <a:solidFill>
                  <a:srgbClr val="142D6A"/>
                </a:solidFill>
              </a:rPr>
              <a:t>EQUILIBRAR </a:t>
            </a:r>
            <a:r>
              <a:rPr lang="es-ES_tradnl" sz="3000" dirty="0" smtClean="0">
                <a:latin typeface="Arial" charset="0"/>
                <a:ea typeface="ＭＳ Ｐゴシック" charset="0"/>
              </a:rPr>
              <a:t>las responsabilidades existentes.</a:t>
            </a:r>
            <a:endParaRPr lang="es-ES_tradnl" sz="3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3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3000" dirty="0" smtClean="0">
                <a:latin typeface="Arial" charset="0"/>
                <a:ea typeface="ＭＳ Ｐゴシック" charset="0"/>
                <a:cs typeface="ＭＳ Ｐゴシック" charset="0"/>
              </a:rPr>
              <a:t>Administrar las </a:t>
            </a:r>
            <a:r>
              <a:rPr lang="es-ES_tradnl" sz="3000" b="1" u="sng" dirty="0" smtClean="0">
                <a:solidFill>
                  <a:srgbClr val="142D6A"/>
                </a:solidFill>
              </a:rPr>
              <a:t>FINANZAS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s-ES_tradnl" sz="3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3000" dirty="0" smtClean="0">
                <a:latin typeface="Arial" charset="0"/>
                <a:ea typeface="ＭＳ Ｐゴシック" charset="0"/>
                <a:cs typeface="ＭＳ Ｐゴシック" charset="0"/>
              </a:rPr>
              <a:t>Ganar </a:t>
            </a:r>
            <a:r>
              <a:rPr lang="es-ES_tradnl" sz="3000" b="1" u="sng" dirty="0" smtClean="0">
                <a:solidFill>
                  <a:srgbClr val="142D6A"/>
                </a:solidFill>
              </a:rPr>
              <a:t>CONFIANZA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s-ES_tradnl" sz="3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3000" dirty="0" smtClean="0">
                <a:latin typeface="Arial" charset="0"/>
                <a:ea typeface="ＭＳ Ｐゴシック" charset="0"/>
                <a:cs typeface="ＭＳ Ｐゴシック" charset="0"/>
              </a:rPr>
              <a:t>Desarrollar un sistema de </a:t>
            </a:r>
            <a:r>
              <a:rPr lang="es-ES_tradnl" sz="3000" b="1" u="sng" dirty="0" smtClean="0">
                <a:solidFill>
                  <a:srgbClr val="142D6A"/>
                </a:solidFill>
              </a:rPr>
              <a:t>APOYO</a:t>
            </a:r>
            <a:endParaRPr lang="es-ES_tradnl" sz="30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3000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26" name="Picture 2" descr="C:\Users\Red Multiplicacion\Downloads\MC900332498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79026" y="2145340"/>
            <a:ext cx="2060313" cy="33078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112</Words>
  <Application>Microsoft Macintosh PowerPoint</Application>
  <PresentationFormat>Presentación en pantalla (4:3)</PresentationFormat>
  <Paragraphs>39</Paragraphs>
  <Slides>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PEDAGOGÍA Y ANDRAGOGÍA</vt:lpstr>
      <vt:lpstr>Presentación de PowerPoint</vt:lpstr>
      <vt:lpstr>Presentación de PowerPoint</vt:lpstr>
      <vt:lpstr>Presentación de PowerPoint</vt:lpstr>
    </vt:vector>
  </TitlesOfParts>
  <Company>Red de Multiplicación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Rommel Salazar López</dc:creator>
  <cp:lastModifiedBy>Rommel Salazar López</cp:lastModifiedBy>
  <cp:revision>42</cp:revision>
  <dcterms:created xsi:type="dcterms:W3CDTF">2014-08-20T14:16:01Z</dcterms:created>
  <dcterms:modified xsi:type="dcterms:W3CDTF">2014-09-25T18:09:59Z</dcterms:modified>
</cp:coreProperties>
</file>