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emf" ContentType="image/x-emf"/>
  <Default Extension="wmf" ContentType="image/x-w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0"/>
  </p:notesMasterIdLst>
  <p:sldIdLst>
    <p:sldId id="258" r:id="rId2"/>
    <p:sldId id="259" r:id="rId3"/>
    <p:sldId id="257" r:id="rId4"/>
    <p:sldId id="260" r:id="rId5"/>
    <p:sldId id="261" r:id="rId6"/>
    <p:sldId id="265" r:id="rId7"/>
    <p:sldId id="264" r:id="rId8"/>
    <p:sldId id="266" r:id="rId9"/>
  </p:sldIdLst>
  <p:sldSz cx="9144000" cy="6858000" type="screen4x3"/>
  <p:notesSz cx="6858000" cy="9144000"/>
  <p:defaultTextStyle>
    <a:defPPr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D276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9" d="100"/>
          <a:sy n="69" d="100"/>
        </p:scale>
        <p:origin x="-504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94630A-564C-4BF3-8B5D-6BC08E42B7B1}" type="datetimeFigureOut">
              <a:rPr lang="en-US" smtClean="0"/>
              <a:pPr/>
              <a:t>02/10/14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C8C709-B9E5-4C1C-B09C-C0EEF0A92163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46157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C8C709-B9E5-4C1C-B09C-C0EEF0A92163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s-EC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Ejemplos bíblicos</a:t>
            </a:r>
            <a:endParaRPr lang="en-US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s-EC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Moisés</a:t>
            </a:r>
            <a:endParaRPr lang="en-US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s-EC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Bernabé</a:t>
            </a:r>
            <a:endParaRPr lang="en-US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s-EC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Pablo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C8C709-B9E5-4C1C-B09C-C0EEF0A92163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smtClean="0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06476-95E1-784B-B666-BB034F48A820}" type="datetimeFigureOut">
              <a:rPr lang="es-ES" smtClean="0"/>
              <a:pPr/>
              <a:t>02/10/14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48871-C3EF-6E44-920B-25248A7D53E2}" type="slidenum">
              <a:rPr lang="es-ES" smtClean="0"/>
              <a:pPr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471905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06476-95E1-784B-B666-BB034F48A820}" type="datetimeFigureOut">
              <a:rPr lang="es-ES" smtClean="0"/>
              <a:pPr/>
              <a:t>02/10/14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48871-C3EF-6E44-920B-25248A7D53E2}" type="slidenum">
              <a:rPr lang="es-ES" smtClean="0"/>
              <a:pPr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618404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06476-95E1-784B-B666-BB034F48A820}" type="datetimeFigureOut">
              <a:rPr lang="es-ES" smtClean="0"/>
              <a:pPr/>
              <a:t>02/10/14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48871-C3EF-6E44-920B-25248A7D53E2}" type="slidenum">
              <a:rPr lang="es-ES" smtClean="0"/>
              <a:pPr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824248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06476-95E1-784B-B666-BB034F48A820}" type="datetimeFigureOut">
              <a:rPr lang="es-ES" smtClean="0"/>
              <a:pPr/>
              <a:t>02/10/14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48871-C3EF-6E44-920B-25248A7D53E2}" type="slidenum">
              <a:rPr lang="es-ES" smtClean="0"/>
              <a:pPr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932441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06476-95E1-784B-B666-BB034F48A820}" type="datetimeFigureOut">
              <a:rPr lang="es-ES" smtClean="0"/>
              <a:pPr/>
              <a:t>02/10/14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48871-C3EF-6E44-920B-25248A7D53E2}" type="slidenum">
              <a:rPr lang="es-ES" smtClean="0"/>
              <a:pPr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000676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06476-95E1-784B-B666-BB034F48A820}" type="datetimeFigureOut">
              <a:rPr lang="es-ES" smtClean="0"/>
              <a:pPr/>
              <a:t>02/10/14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48871-C3EF-6E44-920B-25248A7D53E2}" type="slidenum">
              <a:rPr lang="es-ES" smtClean="0"/>
              <a:pPr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281748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06476-95E1-784B-B666-BB034F48A820}" type="datetimeFigureOut">
              <a:rPr lang="es-ES" smtClean="0"/>
              <a:pPr/>
              <a:t>02/10/14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48871-C3EF-6E44-920B-25248A7D53E2}" type="slidenum">
              <a:rPr lang="es-ES" smtClean="0"/>
              <a:pPr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247491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06476-95E1-784B-B666-BB034F48A820}" type="datetimeFigureOut">
              <a:rPr lang="es-ES" smtClean="0"/>
              <a:pPr/>
              <a:t>02/10/14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48871-C3EF-6E44-920B-25248A7D53E2}" type="slidenum">
              <a:rPr lang="es-ES" smtClean="0"/>
              <a:pPr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826129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06476-95E1-784B-B666-BB034F48A820}" type="datetimeFigureOut">
              <a:rPr lang="es-ES" smtClean="0"/>
              <a:pPr/>
              <a:t>02/10/14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48871-C3EF-6E44-920B-25248A7D53E2}" type="slidenum">
              <a:rPr lang="es-ES" smtClean="0"/>
              <a:pPr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575339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06476-95E1-784B-B666-BB034F48A820}" type="datetimeFigureOut">
              <a:rPr lang="es-ES" smtClean="0"/>
              <a:pPr/>
              <a:t>02/10/14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48871-C3EF-6E44-920B-25248A7D53E2}" type="slidenum">
              <a:rPr lang="es-ES" smtClean="0"/>
              <a:pPr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907492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06476-95E1-784B-B666-BB034F48A820}" type="datetimeFigureOut">
              <a:rPr lang="es-ES" smtClean="0"/>
              <a:pPr/>
              <a:t>02/10/14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48871-C3EF-6E44-920B-25248A7D53E2}" type="slidenum">
              <a:rPr lang="es-ES" smtClean="0"/>
              <a:pPr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691585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306476-95E1-784B-B666-BB034F48A820}" type="datetimeFigureOut">
              <a:rPr lang="es-ES" smtClean="0"/>
              <a:pPr/>
              <a:t>02/10/14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E48871-C3EF-6E44-920B-25248A7D53E2}" type="slidenum">
              <a:rPr lang="es-ES" smtClean="0"/>
              <a:pPr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108832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w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4.w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w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w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w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 descr="INICIO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CuadroTexto 5"/>
          <p:cNvSpPr txBox="1"/>
          <p:nvPr/>
        </p:nvSpPr>
        <p:spPr>
          <a:xfrm>
            <a:off x="636134" y="968191"/>
            <a:ext cx="725279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7200" b="1" dirty="0" smtClean="0">
                <a:solidFill>
                  <a:srgbClr val="1D2763"/>
                </a:solidFill>
              </a:rPr>
              <a:t>La Relación de </a:t>
            </a:r>
            <a:r>
              <a:rPr lang="es-ES" sz="7200" b="1" dirty="0" err="1" smtClean="0">
                <a:solidFill>
                  <a:srgbClr val="1D2763"/>
                </a:solidFill>
              </a:rPr>
              <a:t>Mentoreo</a:t>
            </a:r>
            <a:endParaRPr lang="es-ES" sz="7200" b="1" dirty="0" smtClean="0">
              <a:solidFill>
                <a:srgbClr val="1D2763"/>
              </a:solidFill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726804" y="3915124"/>
            <a:ext cx="26427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MENTOREO SESIÓN 3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4907035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1"/>
          <p:cNvSpPr txBox="1">
            <a:spLocks/>
          </p:cNvSpPr>
          <p:nvPr/>
        </p:nvSpPr>
        <p:spPr>
          <a:xfrm>
            <a:off x="507999" y="50799"/>
            <a:ext cx="8229600" cy="68942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CUALIDADES DE UN BUEN MENTOR</a:t>
            </a:r>
            <a:endParaRPr kumimoji="0" lang="es-ES" sz="28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Rectángulo 1"/>
          <p:cNvSpPr>
            <a:spLocks noChangeArrowheads="1"/>
          </p:cNvSpPr>
          <p:nvPr/>
        </p:nvSpPr>
        <p:spPr bwMode="auto">
          <a:xfrm>
            <a:off x="539750" y="1628775"/>
            <a:ext cx="8353425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buFont typeface="Calibri" pitchFamily="34" charset="0"/>
              <a:buAutoNum type="arabicPeriod"/>
            </a:pPr>
            <a:r>
              <a:rPr lang="es-ES_tradnl" sz="2400" dirty="0" smtClean="0"/>
              <a:t>Es </a:t>
            </a:r>
            <a:r>
              <a:rPr lang="es-ES_tradnl" sz="2400" dirty="0"/>
              <a:t>un buen </a:t>
            </a:r>
            <a:r>
              <a:rPr lang="es-ES_tradnl" sz="2400" b="1" u="sng" dirty="0">
                <a:solidFill>
                  <a:srgbClr val="142D6A"/>
                </a:solidFill>
              </a:rPr>
              <a:t>OYENTE.</a:t>
            </a:r>
            <a:endParaRPr lang="es-ES_tradnl" sz="2400" dirty="0"/>
          </a:p>
          <a:p>
            <a:pPr marL="457200" indent="-457200">
              <a:buFont typeface="Calibri" pitchFamily="34" charset="0"/>
              <a:buAutoNum type="arabicPeriod"/>
            </a:pPr>
            <a:endParaRPr lang="es-ES_tradnl" sz="1600" dirty="0"/>
          </a:p>
          <a:p>
            <a:pPr marL="457200" indent="-457200">
              <a:buFont typeface="Calibri" pitchFamily="34" charset="0"/>
              <a:buAutoNum type="arabicPeriod"/>
            </a:pPr>
            <a:r>
              <a:rPr lang="es-ES_tradnl" sz="2400" dirty="0" smtClean="0"/>
              <a:t>Trata </a:t>
            </a:r>
            <a:r>
              <a:rPr lang="es-ES_tradnl" sz="2400" dirty="0"/>
              <a:t>con los </a:t>
            </a:r>
            <a:r>
              <a:rPr lang="es-ES_tradnl" sz="2400" dirty="0" smtClean="0"/>
              <a:t>momentos de la vida “</a:t>
            </a:r>
            <a:r>
              <a:rPr lang="es-ES_tradnl" sz="2400" b="1" u="sng" dirty="0" smtClean="0">
                <a:solidFill>
                  <a:srgbClr val="142D6A"/>
                </a:solidFill>
              </a:rPr>
              <a:t>JUSTO </a:t>
            </a:r>
            <a:r>
              <a:rPr lang="es-ES_tradnl" sz="2400" b="1" u="sng" dirty="0">
                <a:solidFill>
                  <a:srgbClr val="142D6A"/>
                </a:solidFill>
              </a:rPr>
              <a:t>A </a:t>
            </a:r>
            <a:r>
              <a:rPr lang="es-ES_tradnl" sz="2400" b="1" u="sng" dirty="0" smtClean="0">
                <a:solidFill>
                  <a:srgbClr val="142D6A"/>
                </a:solidFill>
              </a:rPr>
              <a:t>TIEMPO</a:t>
            </a:r>
            <a:r>
              <a:rPr lang="es-ES_tradnl" sz="2400" dirty="0" smtClean="0"/>
              <a:t>”.</a:t>
            </a:r>
            <a:endParaRPr lang="es-ES_tradnl" sz="2400" dirty="0"/>
          </a:p>
          <a:p>
            <a:pPr marL="457200" indent="-457200">
              <a:buFont typeface="Calibri" pitchFamily="34" charset="0"/>
              <a:buAutoNum type="arabicPeriod"/>
            </a:pPr>
            <a:endParaRPr lang="es-ES_tradnl" sz="1600" dirty="0"/>
          </a:p>
          <a:p>
            <a:pPr marL="457200" indent="-457200">
              <a:buFont typeface="Calibri" pitchFamily="34" charset="0"/>
              <a:buAutoNum type="arabicPeriod"/>
            </a:pPr>
            <a:r>
              <a:rPr lang="es-ES_tradnl" sz="2400" dirty="0" smtClean="0"/>
              <a:t>Es como la </a:t>
            </a:r>
            <a:r>
              <a:rPr lang="es-ES_tradnl" sz="2400" b="1" u="sng" dirty="0" smtClean="0">
                <a:solidFill>
                  <a:srgbClr val="142D6A"/>
                </a:solidFill>
              </a:rPr>
              <a:t>PARTERA.</a:t>
            </a:r>
            <a:endParaRPr lang="es-ES_tradnl" sz="2400" dirty="0"/>
          </a:p>
          <a:p>
            <a:pPr marL="457200" indent="-457200">
              <a:buFont typeface="Calibri" pitchFamily="34" charset="0"/>
              <a:buAutoNum type="arabicPeriod"/>
            </a:pPr>
            <a:endParaRPr lang="es-ES_tradnl" sz="1600" dirty="0"/>
          </a:p>
          <a:p>
            <a:pPr marL="457200" indent="-457200">
              <a:buFont typeface="Calibri" pitchFamily="34" charset="0"/>
              <a:buAutoNum type="arabicPeriod"/>
            </a:pPr>
            <a:r>
              <a:rPr lang="es-ES_tradnl" sz="2400" dirty="0" smtClean="0"/>
              <a:t>Ayuda </a:t>
            </a:r>
            <a:r>
              <a:rPr lang="es-ES_tradnl" sz="2400" dirty="0"/>
              <a:t>al </a:t>
            </a:r>
            <a:r>
              <a:rPr lang="es-ES_tradnl" sz="2400" dirty="0" err="1"/>
              <a:t>mentoreado</a:t>
            </a:r>
            <a:r>
              <a:rPr lang="es-ES_tradnl" sz="2400" dirty="0"/>
              <a:t> a </a:t>
            </a:r>
            <a:r>
              <a:rPr lang="es-ES_tradnl" sz="2400" dirty="0" smtClean="0"/>
              <a:t>ver cuáles son las </a:t>
            </a:r>
            <a:r>
              <a:rPr lang="es-ES_tradnl" sz="2400" b="1" u="sng" dirty="0">
                <a:solidFill>
                  <a:srgbClr val="142D6A"/>
                </a:solidFill>
              </a:rPr>
              <a:t>OPCIONES.</a:t>
            </a:r>
            <a:endParaRPr lang="es-ES_tradnl" sz="2400" dirty="0"/>
          </a:p>
          <a:p>
            <a:pPr marL="457200" indent="-457200">
              <a:buFont typeface="Calibri" pitchFamily="34" charset="0"/>
              <a:buAutoNum type="arabicPeriod"/>
            </a:pPr>
            <a:endParaRPr lang="es-ES_tradnl" sz="1600" dirty="0"/>
          </a:p>
          <a:p>
            <a:pPr marL="457200" indent="-457200">
              <a:buFont typeface="Calibri" pitchFamily="34" charset="0"/>
              <a:buAutoNum type="arabicPeriod"/>
            </a:pPr>
            <a:r>
              <a:rPr lang="es-ES_tradnl" sz="2400" b="1" u="sng" dirty="0" smtClean="0">
                <a:solidFill>
                  <a:srgbClr val="142D6A"/>
                </a:solidFill>
              </a:rPr>
              <a:t>INSPIRA.</a:t>
            </a:r>
          </a:p>
          <a:p>
            <a:pPr marL="457200" indent="-457200">
              <a:buFont typeface="Calibri" pitchFamily="34" charset="0"/>
              <a:buAutoNum type="arabicPeriod"/>
            </a:pPr>
            <a:endParaRPr lang="es-ES_tradnl" sz="2400" dirty="0"/>
          </a:p>
          <a:p>
            <a:pPr marL="457200" indent="-457200">
              <a:buFont typeface="Calibri" pitchFamily="34" charset="0"/>
              <a:buAutoNum type="arabicPeriod"/>
            </a:pPr>
            <a:r>
              <a:rPr lang="es-ES_tradnl" sz="2400" dirty="0" smtClean="0"/>
              <a:t>Es </a:t>
            </a:r>
            <a:r>
              <a:rPr lang="es-ES_tradnl" sz="2400" dirty="0"/>
              <a:t>un pensador </a:t>
            </a:r>
            <a:r>
              <a:rPr lang="es-ES_tradnl" sz="2400" b="1" u="sng" dirty="0" smtClean="0">
                <a:solidFill>
                  <a:srgbClr val="142D6A"/>
                </a:solidFill>
              </a:rPr>
              <a:t>ANALÍTICO.</a:t>
            </a:r>
          </a:p>
          <a:p>
            <a:pPr marL="457200" indent="-457200">
              <a:buFont typeface="Calibri" pitchFamily="34" charset="0"/>
              <a:buAutoNum type="arabicPeriod"/>
            </a:pPr>
            <a:endParaRPr lang="es-ES_tradnl" sz="2400" b="1" u="sng" dirty="0" smtClean="0">
              <a:solidFill>
                <a:srgbClr val="142D6A"/>
              </a:solidFill>
            </a:endParaRPr>
          </a:p>
          <a:p>
            <a:pPr marL="457200" indent="-457200">
              <a:buFont typeface="Calibri" pitchFamily="34" charset="0"/>
              <a:buAutoNum type="arabicPeriod"/>
            </a:pPr>
            <a:r>
              <a:rPr lang="es-ES_tradnl" sz="2400" dirty="0" smtClean="0"/>
              <a:t>Es un </a:t>
            </a:r>
            <a:r>
              <a:rPr lang="es-ES_tradnl" sz="2400" b="1" u="sng" dirty="0" smtClean="0">
                <a:solidFill>
                  <a:srgbClr val="142D6A"/>
                </a:solidFill>
              </a:rPr>
              <a:t>GUÍA.</a:t>
            </a:r>
            <a:endParaRPr lang="es-ES" sz="2400" dirty="0"/>
          </a:p>
        </p:txBody>
      </p:sp>
      <p:pic>
        <p:nvPicPr>
          <p:cNvPr id="4" name="Imagen 2" descr="MC900324352.WMF"/>
          <p:cNvPicPr>
            <a:picLocks noChangeAspect="1"/>
          </p:cNvPicPr>
          <p:nvPr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537452" y="4278701"/>
            <a:ext cx="1727457" cy="21114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ítulo 1"/>
          <p:cNvSpPr txBox="1">
            <a:spLocks/>
          </p:cNvSpPr>
          <p:nvPr/>
        </p:nvSpPr>
        <p:spPr>
          <a:xfrm>
            <a:off x="507999" y="50799"/>
            <a:ext cx="8229600" cy="68942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CUALIDADES DE UN MENTOR TÓXICO</a:t>
            </a:r>
            <a:endParaRPr kumimoji="0" lang="es-ES" sz="28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2" name="Rectángulo 1"/>
          <p:cNvSpPr>
            <a:spLocks noChangeArrowheads="1"/>
          </p:cNvSpPr>
          <p:nvPr/>
        </p:nvSpPr>
        <p:spPr bwMode="auto">
          <a:xfrm>
            <a:off x="684213" y="1628775"/>
            <a:ext cx="7831137" cy="43581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514350" indent="-514350">
              <a:lnSpc>
                <a:spcPct val="90000"/>
              </a:lnSpc>
              <a:buFont typeface="Calibri" pitchFamily="34" charset="0"/>
              <a:buAutoNum type="arabicPeriod"/>
            </a:pPr>
            <a:r>
              <a:rPr lang="es-ES_tradnl" sz="2800" b="1" u="sng" dirty="0" smtClean="0">
                <a:solidFill>
                  <a:srgbClr val="142D6A"/>
                </a:solidFill>
              </a:rPr>
              <a:t>ACONSEJAR</a:t>
            </a:r>
            <a:r>
              <a:rPr lang="es-ES_tradnl" sz="2800" dirty="0" smtClean="0"/>
              <a:t> libremente</a:t>
            </a:r>
            <a:r>
              <a:rPr lang="es-ES_tradnl" sz="2800" dirty="0"/>
              <a:t>.</a:t>
            </a:r>
          </a:p>
          <a:p>
            <a:pPr marL="514350" indent="-514350">
              <a:lnSpc>
                <a:spcPct val="90000"/>
              </a:lnSpc>
              <a:buFont typeface="Calibri" pitchFamily="34" charset="0"/>
              <a:buAutoNum type="arabicPeriod"/>
            </a:pPr>
            <a:endParaRPr lang="es-ES_tradnl" sz="2800" dirty="0"/>
          </a:p>
          <a:p>
            <a:pPr marL="514350" indent="-514350">
              <a:lnSpc>
                <a:spcPct val="90000"/>
              </a:lnSpc>
              <a:buFont typeface="Calibri" pitchFamily="34" charset="0"/>
              <a:buAutoNum type="arabicPeriod"/>
            </a:pPr>
            <a:r>
              <a:rPr lang="en-US" sz="2800" b="1" u="sng" dirty="0" smtClean="0">
                <a:solidFill>
                  <a:srgbClr val="142D6A"/>
                </a:solidFill>
              </a:rPr>
              <a:t>CRITICAR.</a:t>
            </a:r>
          </a:p>
          <a:p>
            <a:pPr marL="514350" indent="-514350">
              <a:lnSpc>
                <a:spcPct val="90000"/>
              </a:lnSpc>
              <a:buFont typeface="Calibri" pitchFamily="34" charset="0"/>
              <a:buAutoNum type="arabicPeriod"/>
            </a:pPr>
            <a:endParaRPr lang="en-US" sz="2800" dirty="0"/>
          </a:p>
          <a:p>
            <a:pPr marL="514350" indent="-514350">
              <a:lnSpc>
                <a:spcPct val="90000"/>
              </a:lnSpc>
              <a:buFont typeface="Calibri" pitchFamily="34" charset="0"/>
              <a:buAutoNum type="arabicPeriod"/>
            </a:pPr>
            <a:r>
              <a:rPr lang="it-IT" sz="2800" b="1" u="sng" dirty="0" smtClean="0">
                <a:solidFill>
                  <a:srgbClr val="142D6A"/>
                </a:solidFill>
              </a:rPr>
              <a:t>RESCATAR. </a:t>
            </a:r>
          </a:p>
          <a:p>
            <a:pPr marL="514350" indent="-514350">
              <a:lnSpc>
                <a:spcPct val="90000"/>
              </a:lnSpc>
              <a:buFont typeface="Calibri" pitchFamily="34" charset="0"/>
              <a:buAutoNum type="arabicPeriod"/>
            </a:pPr>
            <a:endParaRPr lang="it-IT" sz="2800" dirty="0" smtClean="0"/>
          </a:p>
          <a:p>
            <a:pPr marL="514350" indent="-514350">
              <a:lnSpc>
                <a:spcPct val="90000"/>
              </a:lnSpc>
              <a:buFont typeface="Calibri" pitchFamily="34" charset="0"/>
              <a:buAutoNum type="arabicPeriod"/>
            </a:pPr>
            <a:r>
              <a:rPr lang="it-IT" sz="2800" b="1" u="sng" dirty="0" smtClean="0">
                <a:solidFill>
                  <a:srgbClr val="142D6A"/>
                </a:solidFill>
              </a:rPr>
              <a:t>RESPALDAR</a:t>
            </a:r>
            <a:r>
              <a:rPr lang="it-IT" sz="2800" dirty="0" smtClean="0"/>
              <a:t> inapropiadamente.</a:t>
            </a:r>
            <a:endParaRPr lang="it-IT" sz="2800" dirty="0"/>
          </a:p>
          <a:p>
            <a:pPr marL="514350" indent="-514350">
              <a:lnSpc>
                <a:spcPct val="90000"/>
              </a:lnSpc>
              <a:buFont typeface="Calibri" pitchFamily="34" charset="0"/>
              <a:buAutoNum type="arabicPeriod"/>
            </a:pPr>
            <a:endParaRPr lang="it-IT" sz="2800" dirty="0"/>
          </a:p>
          <a:p>
            <a:pPr marL="514350" indent="-514350">
              <a:lnSpc>
                <a:spcPct val="90000"/>
              </a:lnSpc>
              <a:buFont typeface="Calibri" pitchFamily="34" charset="0"/>
              <a:buAutoNum type="arabicPeriod"/>
            </a:pPr>
            <a:r>
              <a:rPr lang="es-ES_tradnl" sz="2800" b="1" u="sng" dirty="0" smtClean="0">
                <a:solidFill>
                  <a:srgbClr val="142D6A"/>
                </a:solidFill>
              </a:rPr>
              <a:t>CONSTRUIR</a:t>
            </a:r>
            <a:r>
              <a:rPr lang="es-ES_tradnl" sz="2800" dirty="0" smtClean="0"/>
              <a:t> barreras.</a:t>
            </a:r>
            <a:endParaRPr lang="es-ES_tradnl" sz="2800" dirty="0"/>
          </a:p>
          <a:p>
            <a:pPr marL="514350" indent="-514350">
              <a:lnSpc>
                <a:spcPct val="90000"/>
              </a:lnSpc>
              <a:buFont typeface="Calibri" pitchFamily="34" charset="0"/>
              <a:buAutoNum type="arabicPeriod"/>
            </a:pPr>
            <a:endParaRPr lang="es-ES_tradnl" sz="2800" dirty="0"/>
          </a:p>
          <a:p>
            <a:pPr marL="514350" indent="-514350">
              <a:lnSpc>
                <a:spcPct val="90000"/>
              </a:lnSpc>
              <a:buFont typeface="Calibri" pitchFamily="34" charset="0"/>
              <a:buAutoNum type="arabicPeriod"/>
            </a:pPr>
            <a:r>
              <a:rPr lang="es-ES_tradnl" sz="2800" b="1" u="sng" dirty="0" smtClean="0">
                <a:solidFill>
                  <a:srgbClr val="142D6A"/>
                </a:solidFill>
              </a:rPr>
              <a:t>MENOSPRECIAR</a:t>
            </a:r>
          </a:p>
        </p:txBody>
      </p:sp>
      <p:pic>
        <p:nvPicPr>
          <p:cNvPr id="1029" name="Picture 5" descr="C:\Users\Red Multiplicacion\Downloads\MC900300944.WMF"/>
          <p:cNvPicPr>
            <a:picLocks noChangeAspect="1" noChangeArrowheads="1"/>
          </p:cNvPicPr>
          <p:nvPr/>
        </p:nvPicPr>
        <p:blipFill>
          <a:blip r:embed="rId3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5572664" y="2050806"/>
            <a:ext cx="3164935" cy="193428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7096939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1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395288" y="0"/>
            <a:ext cx="8748712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_tradnl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Arial" pitchFamily="34" charset="0"/>
              </a:rPr>
              <a:t>CUALIDADES DE UN BUEN MENTOREADO</a:t>
            </a:r>
            <a:endParaRPr kumimoji="0" lang="es-ES_tradnl" sz="20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</p:txBody>
      </p:sp>
      <p:sp>
        <p:nvSpPr>
          <p:cNvPr id="7" name="Rectángulo 1"/>
          <p:cNvSpPr>
            <a:spLocks noChangeArrowheads="1"/>
          </p:cNvSpPr>
          <p:nvPr/>
        </p:nvSpPr>
        <p:spPr bwMode="auto">
          <a:xfrm>
            <a:off x="828795" y="1485900"/>
            <a:ext cx="6607175" cy="4659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514350" indent="-514350">
              <a:lnSpc>
                <a:spcPct val="120000"/>
              </a:lnSpc>
              <a:buFont typeface="Calibri" pitchFamily="34" charset="0"/>
              <a:buAutoNum type="arabicPeriod"/>
            </a:pPr>
            <a:r>
              <a:rPr lang="es-ES_tradnl" sz="2800" dirty="0"/>
              <a:t>Es </a:t>
            </a:r>
            <a:r>
              <a:rPr lang="es-ES_tradnl" sz="2800" b="1" u="sng" dirty="0">
                <a:solidFill>
                  <a:srgbClr val="142D6A"/>
                </a:solidFill>
              </a:rPr>
              <a:t>RESPONSABLE </a:t>
            </a:r>
            <a:r>
              <a:rPr lang="es-ES_tradnl" sz="2800" dirty="0"/>
              <a:t>de su propio aprendizaje</a:t>
            </a:r>
            <a:r>
              <a:rPr lang="es-ES_tradnl" sz="2800" b="1" dirty="0">
                <a:solidFill>
                  <a:srgbClr val="142D6A"/>
                </a:solidFill>
              </a:rPr>
              <a:t>.</a:t>
            </a:r>
          </a:p>
          <a:p>
            <a:pPr marL="514350" indent="-514350">
              <a:lnSpc>
                <a:spcPct val="120000"/>
              </a:lnSpc>
              <a:buFont typeface="Calibri" pitchFamily="34" charset="0"/>
              <a:buAutoNum type="arabicPeriod"/>
            </a:pPr>
            <a:endParaRPr lang="es-ES_tradnl" sz="2800" dirty="0"/>
          </a:p>
          <a:p>
            <a:pPr marL="514350" indent="-514350">
              <a:buFont typeface="Calibri" pitchFamily="34" charset="0"/>
              <a:buAutoNum type="arabicPeriod"/>
            </a:pPr>
            <a:r>
              <a:rPr lang="es-ES_tradnl" sz="2800" dirty="0"/>
              <a:t>Es un </a:t>
            </a:r>
            <a:r>
              <a:rPr lang="es-ES_tradnl" sz="2800" b="1" u="sng" dirty="0">
                <a:solidFill>
                  <a:srgbClr val="142D6A"/>
                </a:solidFill>
              </a:rPr>
              <a:t>OYENTE </a:t>
            </a:r>
            <a:r>
              <a:rPr lang="cs-CZ" sz="2800" dirty="0"/>
              <a:t>activo.</a:t>
            </a:r>
          </a:p>
          <a:p>
            <a:pPr marL="514350" indent="-514350">
              <a:buFont typeface="Calibri" pitchFamily="34" charset="0"/>
              <a:buAutoNum type="arabicPeriod"/>
            </a:pPr>
            <a:endParaRPr lang="es-ES_tradnl" sz="2800" dirty="0"/>
          </a:p>
          <a:p>
            <a:pPr marL="514350" indent="-514350">
              <a:buFont typeface="Calibri" pitchFamily="34" charset="0"/>
              <a:buAutoNum type="arabicPeriod"/>
            </a:pPr>
            <a:r>
              <a:rPr lang="es-ES_tradnl" sz="2800" dirty="0"/>
              <a:t>Es un aprendiz </a:t>
            </a:r>
            <a:r>
              <a:rPr lang="es-ES_tradnl" sz="2800" b="1" u="sng" dirty="0">
                <a:solidFill>
                  <a:srgbClr val="142D6A"/>
                </a:solidFill>
              </a:rPr>
              <a:t>PROACTIVO.</a:t>
            </a:r>
          </a:p>
          <a:p>
            <a:pPr marL="514350" indent="-514350">
              <a:buFont typeface="Calibri" pitchFamily="34" charset="0"/>
              <a:buAutoNum type="arabicPeriod"/>
            </a:pPr>
            <a:endParaRPr lang="es-ES_tradnl" sz="2800" b="1" u="sng" dirty="0">
              <a:solidFill>
                <a:srgbClr val="142D6A"/>
              </a:solidFill>
            </a:endParaRPr>
          </a:p>
          <a:p>
            <a:pPr marL="514350" indent="-514350">
              <a:buFont typeface="Calibri" pitchFamily="34" charset="0"/>
              <a:buAutoNum type="arabicPeriod"/>
            </a:pPr>
            <a:r>
              <a:rPr lang="es-ES_tradnl" sz="2800" dirty="0"/>
              <a:t>Es un aprendiz para toda la </a:t>
            </a:r>
            <a:r>
              <a:rPr lang="es-ES_tradnl" sz="2800" b="1" u="sng" dirty="0">
                <a:solidFill>
                  <a:srgbClr val="142D6A"/>
                </a:solidFill>
              </a:rPr>
              <a:t>VIDA.</a:t>
            </a:r>
          </a:p>
          <a:p>
            <a:pPr marL="514350" indent="-514350">
              <a:buFont typeface="Calibri" pitchFamily="34" charset="0"/>
              <a:buAutoNum type="arabicPeriod"/>
            </a:pPr>
            <a:endParaRPr lang="es-ES_tradnl" sz="2800" b="1" u="sng" dirty="0">
              <a:solidFill>
                <a:srgbClr val="142D6A"/>
              </a:solidFill>
            </a:endParaRPr>
          </a:p>
          <a:p>
            <a:pPr marL="514350" indent="-514350">
              <a:buFont typeface="Calibri" pitchFamily="34" charset="0"/>
              <a:buAutoNum type="arabicPeriod"/>
            </a:pPr>
            <a:r>
              <a:rPr lang="es-ES_tradnl" sz="2800" dirty="0"/>
              <a:t>Es </a:t>
            </a:r>
            <a:r>
              <a:rPr lang="es-ES_tradnl" sz="2800" b="1" u="sng" dirty="0">
                <a:solidFill>
                  <a:srgbClr val="142D6A"/>
                </a:solidFill>
              </a:rPr>
              <a:t>TRANSPARENTE.</a:t>
            </a:r>
            <a:endParaRPr lang="es-ES_tradnl" sz="2800" dirty="0"/>
          </a:p>
        </p:txBody>
      </p:sp>
      <p:pic>
        <p:nvPicPr>
          <p:cNvPr id="2050" name="Picture 2" descr="C:\Users\Red Multiplicacion\Downloads\MC900318560.WMF"/>
          <p:cNvPicPr>
            <a:picLocks noChangeAspect="1" noChangeArrowheads="1"/>
          </p:cNvPicPr>
          <p:nvPr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6114708" y="2163313"/>
            <a:ext cx="2642524" cy="211538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 bwMode="auto">
          <a:xfrm>
            <a:off x="395288" y="0"/>
            <a:ext cx="8748712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s-ES_tradnl" sz="3200" b="1" dirty="0" smtClean="0">
                <a:solidFill>
                  <a:schemeClr val="bg1"/>
                </a:solidFill>
                <a:cs typeface="Arial" pitchFamily="34" charset="0"/>
              </a:rPr>
              <a:t>CUALIDADES DE UN MAL MENTOREADO</a:t>
            </a:r>
            <a:endParaRPr lang="es-ES_tradnl" sz="20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7" name="Rectángulo 3"/>
          <p:cNvSpPr>
            <a:spLocks noChangeArrowheads="1"/>
          </p:cNvSpPr>
          <p:nvPr/>
        </p:nvSpPr>
        <p:spPr bwMode="auto">
          <a:xfrm>
            <a:off x="395288" y="1700213"/>
            <a:ext cx="8569325" cy="40534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514350" indent="-514350">
              <a:lnSpc>
                <a:spcPct val="110000"/>
              </a:lnSpc>
              <a:buFont typeface="Calibri" pitchFamily="34" charset="0"/>
              <a:buAutoNum type="arabicPeriod"/>
            </a:pPr>
            <a:r>
              <a:rPr lang="es-ES_tradnl" sz="2600" dirty="0" smtClean="0"/>
              <a:t>Es </a:t>
            </a:r>
            <a:r>
              <a:rPr lang="es-ES_tradnl" sz="2600" b="1" u="sng" dirty="0" smtClean="0">
                <a:solidFill>
                  <a:srgbClr val="142D6A"/>
                </a:solidFill>
              </a:rPr>
              <a:t>DEPENDIENTE</a:t>
            </a:r>
            <a:r>
              <a:rPr lang="es-ES_tradnl" sz="2600" b="1" dirty="0" smtClean="0">
                <a:solidFill>
                  <a:srgbClr val="142D6A"/>
                </a:solidFill>
              </a:rPr>
              <a:t> </a:t>
            </a:r>
            <a:r>
              <a:rPr lang="es-ES_tradnl" sz="2600" dirty="0"/>
              <a:t>de su mentor para obtener respuestas</a:t>
            </a:r>
            <a:r>
              <a:rPr lang="es-ES_tradnl" sz="2600" dirty="0">
                <a:solidFill>
                  <a:srgbClr val="142D6A"/>
                </a:solidFill>
              </a:rPr>
              <a:t>.</a:t>
            </a:r>
          </a:p>
          <a:p>
            <a:pPr marL="514350" indent="-514350">
              <a:lnSpc>
                <a:spcPct val="110000"/>
              </a:lnSpc>
              <a:buFont typeface="Calibri" pitchFamily="34" charset="0"/>
              <a:buAutoNum type="arabicPeriod"/>
            </a:pPr>
            <a:endParaRPr lang="es-ES_tradnl" sz="2600" dirty="0"/>
          </a:p>
          <a:p>
            <a:pPr marL="514350" indent="-514350">
              <a:lnSpc>
                <a:spcPct val="110000"/>
              </a:lnSpc>
              <a:buFont typeface="Calibri" pitchFamily="34" charset="0"/>
              <a:buAutoNum type="arabicPeriod"/>
            </a:pPr>
            <a:r>
              <a:rPr lang="pt-BR" sz="2600" dirty="0"/>
              <a:t>No toma la</a:t>
            </a:r>
            <a:r>
              <a:rPr lang="es-ES_tradnl" sz="2600" dirty="0"/>
              <a:t> </a:t>
            </a:r>
            <a:r>
              <a:rPr lang="es-ES_tradnl" sz="2600" b="1" u="sng" dirty="0" smtClean="0">
                <a:solidFill>
                  <a:srgbClr val="142D6A"/>
                </a:solidFill>
              </a:rPr>
              <a:t>INICIATIVA</a:t>
            </a:r>
            <a:r>
              <a:rPr lang="es-ES_tradnl" sz="2600" b="1" dirty="0" smtClean="0">
                <a:solidFill>
                  <a:srgbClr val="142D6A"/>
                </a:solidFill>
              </a:rPr>
              <a:t> </a:t>
            </a:r>
            <a:r>
              <a:rPr lang="es-ES_tradnl" sz="2600" dirty="0"/>
              <a:t>para identificar nuevas áreas que </a:t>
            </a:r>
            <a:r>
              <a:rPr lang="es-ES_tradnl" sz="2600" dirty="0" smtClean="0"/>
              <a:t>atender. </a:t>
            </a:r>
            <a:endParaRPr lang="es-ES_tradnl" sz="2600" dirty="0"/>
          </a:p>
          <a:p>
            <a:pPr marL="514350" indent="-514350">
              <a:lnSpc>
                <a:spcPct val="110000"/>
              </a:lnSpc>
              <a:buFont typeface="Calibri" pitchFamily="34" charset="0"/>
              <a:buAutoNum type="arabicPeriod"/>
            </a:pPr>
            <a:endParaRPr lang="es-ES_tradnl" sz="2600" dirty="0"/>
          </a:p>
          <a:p>
            <a:pPr marL="514350" indent="-514350">
              <a:lnSpc>
                <a:spcPct val="110000"/>
              </a:lnSpc>
              <a:buFont typeface="Calibri" pitchFamily="34" charset="0"/>
              <a:buAutoNum type="arabicPeriod"/>
            </a:pPr>
            <a:r>
              <a:rPr lang="es-ES" sz="2600" dirty="0" smtClean="0"/>
              <a:t>Resta  </a:t>
            </a:r>
            <a:r>
              <a:rPr lang="es-ES_tradnl" sz="2600" b="1" u="sng" dirty="0" smtClean="0">
                <a:solidFill>
                  <a:srgbClr val="142D6A"/>
                </a:solidFill>
              </a:rPr>
              <a:t>VALOR</a:t>
            </a:r>
            <a:r>
              <a:rPr lang="es-ES_tradnl" sz="2600" b="1" dirty="0" smtClean="0">
                <a:solidFill>
                  <a:srgbClr val="142D6A"/>
                </a:solidFill>
              </a:rPr>
              <a:t> </a:t>
            </a:r>
            <a:r>
              <a:rPr lang="es-ES_tradnl" sz="2600" dirty="0"/>
              <a:t>a lo que sugieren sus mentores</a:t>
            </a:r>
            <a:r>
              <a:rPr lang="es-ES" sz="2600" dirty="0"/>
              <a:t>.</a:t>
            </a:r>
          </a:p>
          <a:p>
            <a:pPr marL="514350" indent="-514350">
              <a:lnSpc>
                <a:spcPct val="110000"/>
              </a:lnSpc>
              <a:buFont typeface="Calibri" pitchFamily="34" charset="0"/>
              <a:buAutoNum type="arabicPeriod"/>
            </a:pPr>
            <a:endParaRPr lang="es-ES" sz="2600" dirty="0"/>
          </a:p>
          <a:p>
            <a:pPr marL="514350" indent="-514350">
              <a:lnSpc>
                <a:spcPct val="110000"/>
              </a:lnSpc>
              <a:buFont typeface="Calibri" pitchFamily="34" charset="0"/>
              <a:buAutoNum type="arabicPeriod"/>
            </a:pPr>
            <a:r>
              <a:rPr lang="es-ES_tradnl" sz="2600" dirty="0"/>
              <a:t>No </a:t>
            </a:r>
            <a:r>
              <a:rPr lang="es-ES_tradnl" sz="2600" smtClean="0"/>
              <a:t>es capaz </a:t>
            </a:r>
            <a:r>
              <a:rPr lang="es-ES_tradnl" sz="2600" dirty="0"/>
              <a:t>de </a:t>
            </a:r>
            <a:r>
              <a:rPr lang="es-ES_tradnl" sz="2600" b="1" u="sng" dirty="0" smtClean="0">
                <a:solidFill>
                  <a:srgbClr val="142D6A"/>
                </a:solidFill>
              </a:rPr>
              <a:t>ANALIZAR</a:t>
            </a:r>
            <a:r>
              <a:rPr lang="es-ES_tradnl" sz="2600" dirty="0" smtClean="0">
                <a:solidFill>
                  <a:srgbClr val="142D6A"/>
                </a:solidFill>
              </a:rPr>
              <a:t> </a:t>
            </a:r>
            <a:r>
              <a:rPr lang="es-ES_tradnl" sz="2600" dirty="0"/>
              <a:t>la realidad.</a:t>
            </a:r>
            <a:endParaRPr lang="es-ES" sz="26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 bwMode="auto">
          <a:xfrm>
            <a:off x="395288" y="0"/>
            <a:ext cx="8748712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s-ES_tradnl" sz="3200" b="1" dirty="0" smtClean="0">
                <a:solidFill>
                  <a:schemeClr val="bg1"/>
                </a:solidFill>
                <a:cs typeface="Arial" pitchFamily="34" charset="0"/>
              </a:rPr>
              <a:t>ADVERTENCIAS DEL MENTOREO</a:t>
            </a:r>
            <a:endParaRPr lang="es-ES_tradnl" sz="20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4" name="Rectángulo 3"/>
          <p:cNvSpPr>
            <a:spLocks noChangeArrowheads="1"/>
          </p:cNvSpPr>
          <p:nvPr/>
        </p:nvSpPr>
        <p:spPr bwMode="auto">
          <a:xfrm>
            <a:off x="858388" y="1700213"/>
            <a:ext cx="5315399" cy="43213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514350" indent="-514350">
              <a:lnSpc>
                <a:spcPct val="110000"/>
              </a:lnSpc>
            </a:pPr>
            <a:r>
              <a:rPr lang="es-ES_tradnl" sz="2800" dirty="0" smtClean="0"/>
              <a:t>1. </a:t>
            </a:r>
            <a:r>
              <a:rPr lang="es-ES_tradnl" sz="2800" b="1" u="sng" dirty="0" smtClean="0">
                <a:solidFill>
                  <a:srgbClr val="142D6A"/>
                </a:solidFill>
              </a:rPr>
              <a:t>VALORE: </a:t>
            </a:r>
            <a:r>
              <a:rPr lang="es-ES_tradnl" sz="2800" dirty="0" smtClean="0"/>
              <a:t>No devalúe.</a:t>
            </a:r>
          </a:p>
          <a:p>
            <a:pPr marL="514350" indent="-514350">
              <a:lnSpc>
                <a:spcPct val="110000"/>
              </a:lnSpc>
              <a:buFont typeface="Calibri" pitchFamily="34" charset="0"/>
              <a:buAutoNum type="arabicPeriod"/>
            </a:pPr>
            <a:endParaRPr lang="es-ES_tradnl" sz="2800" dirty="0"/>
          </a:p>
          <a:p>
            <a:pPr marL="514350" indent="-514350">
              <a:lnSpc>
                <a:spcPct val="110000"/>
              </a:lnSpc>
            </a:pPr>
            <a:r>
              <a:rPr lang="es-EC" sz="2800" dirty="0" smtClean="0"/>
              <a:t>2. Modele: No intervenga.</a:t>
            </a:r>
          </a:p>
          <a:p>
            <a:pPr marL="514350" indent="-514350">
              <a:lnSpc>
                <a:spcPct val="110000"/>
              </a:lnSpc>
              <a:buFont typeface="Calibri" pitchFamily="34" charset="0"/>
              <a:buAutoNum type="arabicPeriod"/>
            </a:pPr>
            <a:endParaRPr lang="es-EC" sz="2800" dirty="0" smtClean="0"/>
          </a:p>
          <a:p>
            <a:pPr marL="514350" indent="-514350">
              <a:lnSpc>
                <a:spcPct val="110000"/>
              </a:lnSpc>
            </a:pPr>
            <a:r>
              <a:rPr lang="es-EC" sz="2800" dirty="0" smtClean="0"/>
              <a:t>3. Anime: No desanime. </a:t>
            </a:r>
          </a:p>
          <a:p>
            <a:pPr marL="514350" indent="-514350">
              <a:lnSpc>
                <a:spcPct val="110000"/>
              </a:lnSpc>
            </a:pPr>
            <a:endParaRPr lang="es-EC" sz="2800" dirty="0" smtClean="0"/>
          </a:p>
          <a:p>
            <a:pPr marL="514350" indent="-514350">
              <a:lnSpc>
                <a:spcPct val="110000"/>
              </a:lnSpc>
            </a:pPr>
            <a:r>
              <a:rPr lang="es-EC" sz="2800" dirty="0" smtClean="0"/>
              <a:t>4. Sea </a:t>
            </a:r>
            <a:r>
              <a:rPr lang="es-EC" sz="2800" b="1" u="sng" dirty="0" smtClean="0">
                <a:solidFill>
                  <a:srgbClr val="142D6A"/>
                </a:solidFill>
              </a:rPr>
              <a:t>HUMILDE</a:t>
            </a:r>
            <a:r>
              <a:rPr lang="es-EC" sz="2800" dirty="0" smtClean="0"/>
              <a:t>: No sea altivo. </a:t>
            </a:r>
          </a:p>
          <a:p>
            <a:pPr marL="514350" indent="-514350">
              <a:lnSpc>
                <a:spcPct val="110000"/>
              </a:lnSpc>
            </a:pPr>
            <a:endParaRPr lang="es-ES" sz="2800" dirty="0" smtClean="0"/>
          </a:p>
          <a:p>
            <a:pPr marL="514350" indent="-514350">
              <a:lnSpc>
                <a:spcPct val="110000"/>
              </a:lnSpc>
            </a:pPr>
            <a:r>
              <a:rPr lang="es-ES" sz="2800" dirty="0" smtClean="0"/>
              <a:t>5. </a:t>
            </a:r>
            <a:r>
              <a:rPr lang="es-EC" sz="2800" dirty="0" smtClean="0"/>
              <a:t>Escuche: </a:t>
            </a:r>
            <a:r>
              <a:rPr lang="es-ES_tradnl" sz="2800" dirty="0" smtClean="0"/>
              <a:t>No hable.</a:t>
            </a:r>
            <a:endParaRPr lang="es-ES" sz="2800" dirty="0"/>
          </a:p>
        </p:txBody>
      </p:sp>
      <p:pic>
        <p:nvPicPr>
          <p:cNvPr id="3076" name="Picture 4" descr="C:\Users\Red Multiplicacion\Downloads\MC900324338.WMF"/>
          <p:cNvPicPr>
            <a:picLocks noChangeAspect="1" noChangeArrowheads="1"/>
          </p:cNvPicPr>
          <p:nvPr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6546281" y="1700213"/>
            <a:ext cx="1831846" cy="271896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 bwMode="auto">
          <a:xfrm>
            <a:off x="395288" y="0"/>
            <a:ext cx="8748712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s-ES_tradnl" sz="3200" b="1" dirty="0" smtClean="0">
                <a:solidFill>
                  <a:schemeClr val="bg1"/>
                </a:solidFill>
                <a:cs typeface="Arial" pitchFamily="34" charset="0"/>
              </a:rPr>
              <a:t>ADVERTENCIAS DEL MENTOREO</a:t>
            </a:r>
            <a:endParaRPr lang="es-ES_tradnl" sz="20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7" name="Rectángulo 3"/>
          <p:cNvSpPr>
            <a:spLocks noChangeArrowheads="1"/>
          </p:cNvSpPr>
          <p:nvPr/>
        </p:nvSpPr>
        <p:spPr bwMode="auto">
          <a:xfrm>
            <a:off x="395288" y="1700213"/>
            <a:ext cx="8569325" cy="40534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514350" indent="-514350">
              <a:lnSpc>
                <a:spcPct val="110000"/>
              </a:lnSpc>
            </a:pPr>
            <a:r>
              <a:rPr lang="es-ES_tradnl" sz="2600" dirty="0" smtClean="0"/>
              <a:t>6. Aclare: No reclame.</a:t>
            </a:r>
          </a:p>
          <a:p>
            <a:pPr marL="514350" indent="-514350">
              <a:lnSpc>
                <a:spcPct val="110000"/>
              </a:lnSpc>
              <a:buFont typeface="Calibri" pitchFamily="34" charset="0"/>
              <a:buAutoNum type="arabicPeriod"/>
            </a:pPr>
            <a:endParaRPr lang="es-ES_tradnl" sz="2600" dirty="0"/>
          </a:p>
          <a:p>
            <a:pPr marL="514350" indent="-514350">
              <a:lnSpc>
                <a:spcPct val="110000"/>
              </a:lnSpc>
            </a:pPr>
            <a:r>
              <a:rPr lang="es-EC" sz="2600" dirty="0" smtClean="0"/>
              <a:t>7. Dé </a:t>
            </a:r>
            <a:r>
              <a:rPr lang="es-EC" sz="2600" b="1" u="sng" dirty="0" smtClean="0">
                <a:solidFill>
                  <a:srgbClr val="142D6A"/>
                </a:solidFill>
              </a:rPr>
              <a:t>TIEMPO</a:t>
            </a:r>
            <a:r>
              <a:rPr lang="es-EC" sz="2600" dirty="0" smtClean="0"/>
              <a:t>: No tome atajos.</a:t>
            </a:r>
          </a:p>
          <a:p>
            <a:pPr marL="514350" indent="-514350">
              <a:lnSpc>
                <a:spcPct val="110000"/>
              </a:lnSpc>
              <a:buFont typeface="Calibri" pitchFamily="34" charset="0"/>
              <a:buAutoNum type="arabicPeriod"/>
            </a:pPr>
            <a:endParaRPr lang="es-EC" sz="2600" dirty="0" smtClean="0"/>
          </a:p>
          <a:p>
            <a:pPr marL="514350" indent="-514350">
              <a:lnSpc>
                <a:spcPct val="110000"/>
              </a:lnSpc>
            </a:pPr>
            <a:r>
              <a:rPr lang="es-EC" sz="2600" dirty="0" smtClean="0"/>
              <a:t>8.  </a:t>
            </a:r>
            <a:r>
              <a:rPr lang="es-EC" sz="2600" b="1" u="sng" dirty="0" smtClean="0">
                <a:solidFill>
                  <a:srgbClr val="142D6A"/>
                </a:solidFill>
              </a:rPr>
              <a:t>REVISE</a:t>
            </a:r>
            <a:r>
              <a:rPr lang="es-EC" sz="2600" dirty="0" smtClean="0"/>
              <a:t>: No falle al reforzar. </a:t>
            </a:r>
          </a:p>
          <a:p>
            <a:pPr marL="514350" indent="-514350">
              <a:lnSpc>
                <a:spcPct val="110000"/>
              </a:lnSpc>
              <a:buFont typeface="Calibri" pitchFamily="34" charset="0"/>
              <a:buAutoNum type="arabicPeriod"/>
            </a:pPr>
            <a:endParaRPr lang="es-ES_tradnl" sz="2600" dirty="0"/>
          </a:p>
          <a:p>
            <a:pPr marL="514350" indent="-514350">
              <a:lnSpc>
                <a:spcPct val="110000"/>
              </a:lnSpc>
              <a:buAutoNum type="arabicPeriod" startAt="9"/>
            </a:pPr>
            <a:r>
              <a:rPr lang="es-ES" sz="2600" dirty="0" smtClean="0"/>
              <a:t>Dé recursos: No investigue por ellos.</a:t>
            </a:r>
          </a:p>
          <a:p>
            <a:pPr marL="514350" indent="-514350">
              <a:lnSpc>
                <a:spcPct val="110000"/>
              </a:lnSpc>
              <a:buAutoNum type="arabicPeriod" startAt="9"/>
            </a:pPr>
            <a:endParaRPr lang="es-ES" sz="2600" dirty="0" smtClean="0"/>
          </a:p>
          <a:p>
            <a:pPr marL="514350" indent="-514350">
              <a:lnSpc>
                <a:spcPct val="110000"/>
              </a:lnSpc>
              <a:buAutoNum type="arabicPeriod" startAt="9"/>
            </a:pPr>
            <a:r>
              <a:rPr lang="es-ES" sz="2600" dirty="0" smtClean="0"/>
              <a:t> Provea </a:t>
            </a:r>
            <a:r>
              <a:rPr lang="es-ES_tradnl" sz="2600" b="1" u="sng" dirty="0" smtClean="0">
                <a:solidFill>
                  <a:srgbClr val="142D6A"/>
                </a:solidFill>
              </a:rPr>
              <a:t>PERSPECTIVA</a:t>
            </a:r>
            <a:r>
              <a:rPr lang="es-ES_tradnl" sz="2600" b="1" dirty="0" smtClean="0">
                <a:solidFill>
                  <a:srgbClr val="142D6A"/>
                </a:solidFill>
              </a:rPr>
              <a:t>:</a:t>
            </a:r>
            <a:r>
              <a:rPr lang="es-ES_tradnl" sz="2600" dirty="0" smtClean="0"/>
              <a:t> No dé respuestas fáciles.</a:t>
            </a:r>
            <a:endParaRPr lang="es-ES" sz="2600" dirty="0"/>
          </a:p>
        </p:txBody>
      </p:sp>
      <p:pic>
        <p:nvPicPr>
          <p:cNvPr id="8" name="Picture 4" descr="C:\Users\Red Multiplicacion\Downloads\MC900324338.WMF"/>
          <p:cNvPicPr>
            <a:picLocks noChangeAspect="1" noChangeArrowheads="1"/>
          </p:cNvPicPr>
          <p:nvPr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6546281" y="1441421"/>
            <a:ext cx="1831846" cy="271896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 bwMode="auto">
          <a:xfrm>
            <a:off x="395288" y="0"/>
            <a:ext cx="8748712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s-ES_tradnl" sz="3200" b="1" dirty="0" smtClean="0">
                <a:solidFill>
                  <a:schemeClr val="bg1"/>
                </a:solidFill>
                <a:cs typeface="Arial" pitchFamily="34" charset="0"/>
              </a:rPr>
              <a:t>CONFIANZA Y CONFIDENCIALIDAD</a:t>
            </a:r>
            <a:endParaRPr lang="es-ES_tradnl" sz="2000" b="1" dirty="0">
              <a:solidFill>
                <a:schemeClr val="bg1"/>
              </a:solidFill>
              <a:cs typeface="Arial" pitchFamily="34" charset="0"/>
            </a:endParaRPr>
          </a:p>
        </p:txBody>
      </p:sp>
      <p:pic>
        <p:nvPicPr>
          <p:cNvPr id="10" name="Imagen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35100" y="1561891"/>
            <a:ext cx="6261100" cy="447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91288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lásico de Office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624</TotalTime>
  <Words>245</Words>
  <Application>Microsoft Macintosh PowerPoint</Application>
  <PresentationFormat>Presentación en pantalla (4:3)</PresentationFormat>
  <Paragraphs>73</Paragraphs>
  <Slides>8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9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Red de Multiplicación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Rommel Salazar López</dc:creator>
  <cp:lastModifiedBy>Rommel Salazar López</cp:lastModifiedBy>
  <cp:revision>45</cp:revision>
  <dcterms:created xsi:type="dcterms:W3CDTF">2014-08-20T14:16:01Z</dcterms:created>
  <dcterms:modified xsi:type="dcterms:W3CDTF">2014-10-02T13:13:51Z</dcterms:modified>
</cp:coreProperties>
</file>