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70" r:id="rId5"/>
    <p:sldId id="267" r:id="rId6"/>
    <p:sldId id="268" r:id="rId7"/>
  </p:sldIdLst>
  <p:sldSz cx="9144000" cy="6858000" type="screen4x3"/>
  <p:notesSz cx="6858000" cy="91440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E6B"/>
    <a:srgbClr val="225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C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03F673-9DD5-4B48-ACD1-B32E062265ED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C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E20C27-87A6-4AC4-8D9F-4922EF2B4886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37235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93FB88-CBB6-4EBD-BA59-C3022C8B8D72}" type="slidenum">
              <a:rPr lang="es-ES_tradnl"/>
              <a:pPr/>
              <a:t>1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05E6B8-1AEA-476B-A1D0-833EA98A7A21}" type="slidenum">
              <a:rPr lang="es-ES_tradnl"/>
              <a:pPr/>
              <a:t>2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C2BF81-34E7-43A9-9DAC-BE9716F6C194}" type="slidenum">
              <a:rPr lang="es-ES_tradnl"/>
              <a:pPr/>
              <a:t>3</a:t>
            </a:fld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55D61ED-3A6D-43B4-822D-FC031DCD0BBD}" type="slidenum">
              <a:rPr lang="es-ES_tradnl"/>
              <a:pPr/>
              <a:t>4</a:t>
            </a:fld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1B4CB-38D2-4EF3-AE7D-36DC411B1F5F}" type="slidenum">
              <a:rPr lang="es-ES_tradnl"/>
              <a:pPr/>
              <a:t>5</a:t>
            </a:fld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C" smtClean="0">
              <a:ea typeface="ＭＳ Ｐゴシック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D9650C-5DEC-4051-85FE-CD6A5471DE0D}" type="slidenum">
              <a:rPr lang="es-ES_tradnl"/>
              <a:pPr/>
              <a:t>6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798559-56AB-4651-93B4-95C4D2D221FF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89B66-4B33-4FDD-BEF2-756E2C53CBE6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1DFD3B-71CE-41C9-BCA7-0DEFA11805BE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2AABB-34B0-44A1-9611-4EDBBAF8A47F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1316C0-82C0-4D45-9577-F6CE43033742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7FD94-1293-43D5-8943-A0FF22775945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CE2758-897C-4990-B850-3F6A90DE4E63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3D3A1-5560-4F9A-B157-77E99C278151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2746D-D542-4F6F-94D5-84AEB4AD76C8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AE7AD-3368-49F8-9175-CC150C2A0868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D0C7B2-0A5A-4A3F-B4FF-A02D9A2E2693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EA738-4385-40CC-8E07-F170267B489C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44AB13-530A-418A-B229-3E0F2C53BFB2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759CA2-584E-4A64-8156-35CBD8D6205D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984952-43F7-47AE-ABE0-7EE21BFE5431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3DE0C-1025-4CC0-9AFE-F7FF7AC926C7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EEFB7E-E4A0-4D34-BD88-D967EB1A7C5A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796DF-B903-47AD-A3FA-2E2C25AFA513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E1DAC0-3F4F-4690-AD02-5E148CEE674E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69FD3-8F7C-43B2-838F-0F06FF647772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4EDFB-1210-49D3-A978-D2D27A77A207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71374-6898-4FCD-8EAA-AAB9352E3D7A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6ECD749-43F2-45B9-AB5D-5D0AC13DF1AE}" type="datetime1">
              <a:rPr lang="es-ES_tradnl"/>
              <a:pPr/>
              <a:t>24/02/2013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3402ABC-28FB-425C-9291-971815EC97E6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-128"/>
          <a:cs typeface="Geneva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1" descr="fondoinici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57200" y="685800"/>
            <a:ext cx="5638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Times New Roman" charset="0"/>
                <a:cs typeface="Times New Roman" charset="0"/>
              </a:rPr>
              <a:t>Investigación</a:t>
            </a:r>
            <a:r>
              <a:rPr lang="en-US" sz="4000" b="1" dirty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 de campo:</a:t>
            </a:r>
          </a:p>
          <a:p>
            <a:r>
              <a:rPr lang="en-US" sz="4000" b="1" dirty="0" err="1">
                <a:solidFill>
                  <a:schemeClr val="bg1"/>
                </a:solidFill>
                <a:latin typeface="Times New Roman" charset="0"/>
                <a:cs typeface="Times New Roman" charset="0"/>
              </a:rPr>
              <a:t>Análisis</a:t>
            </a:r>
            <a:r>
              <a:rPr lang="en-US" sz="4000" b="1" dirty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 de la </a:t>
            </a:r>
            <a:r>
              <a:rPr lang="en-US" sz="4000" b="1" dirty="0" err="1">
                <a:solidFill>
                  <a:schemeClr val="bg1"/>
                </a:solidFill>
                <a:latin typeface="Times New Roman" charset="0"/>
                <a:cs typeface="Times New Roman" charset="0"/>
              </a:rPr>
              <a:t>comunidad</a:t>
            </a:r>
            <a:endParaRPr lang="es-ES_tradnl" sz="4000" b="1" dirty="0">
              <a:solidFill>
                <a:schemeClr val="bg1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14340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 dirty="0">
                <a:solidFill>
                  <a:srgbClr val="FFFFFF"/>
                </a:solidFill>
                <a:cs typeface="Arial" charset="0"/>
              </a:rPr>
              <a:t>Sesión 3</a:t>
            </a:r>
          </a:p>
        </p:txBody>
      </p:sp>
      <p:sp>
        <p:nvSpPr>
          <p:cNvPr id="14343" name="Rectangle 11"/>
          <p:cNvSpPr>
            <a:spLocks noChangeArrowheads="1"/>
          </p:cNvSpPr>
          <p:nvPr/>
        </p:nvSpPr>
        <p:spPr bwMode="auto">
          <a:xfrm>
            <a:off x="457200" y="3200400"/>
            <a:ext cx="79248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2400" b="1" dirty="0">
                <a:solidFill>
                  <a:srgbClr val="112E6B"/>
                </a:solidFill>
              </a:rPr>
              <a:t>Objetivo de la sesión e indicadores</a:t>
            </a:r>
          </a:p>
          <a:p>
            <a:endParaRPr lang="es-ES_tradnl" sz="2400" b="1" dirty="0"/>
          </a:p>
          <a:p>
            <a:r>
              <a:rPr lang="es-ES_tradnl" sz="2400" b="1" dirty="0"/>
              <a:t>El sembrador:</a:t>
            </a:r>
          </a:p>
          <a:p>
            <a:pPr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400" dirty="0"/>
              <a:t>Elaborará un mapa descriptivo de su </a:t>
            </a:r>
            <a:r>
              <a:rPr lang="es-ES_tradnl" sz="2400" dirty="0" smtClean="0"/>
              <a:t>zona.</a:t>
            </a:r>
            <a:endParaRPr lang="es-ES_tradnl" sz="2400" dirty="0"/>
          </a:p>
          <a:p>
            <a:pPr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400" dirty="0"/>
              <a:t>Realizará una encuesta en su </a:t>
            </a:r>
            <a:r>
              <a:rPr lang="es-ES_tradnl" sz="2400" dirty="0" smtClean="0"/>
              <a:t>zona.</a:t>
            </a:r>
            <a:endParaRPr lang="es-ES_tradnl" sz="2400" dirty="0"/>
          </a:p>
          <a:p>
            <a:pPr>
              <a:buClr>
                <a:srgbClr val="112E6B"/>
              </a:buClr>
              <a:buFont typeface="Calibri" charset="0"/>
              <a:buAutoNum type="arabicPeriod"/>
            </a:pPr>
            <a:r>
              <a:rPr lang="es-ES_tradnl" sz="2400" dirty="0"/>
              <a:t>Identificará la mejor estrategia para iniciar la siembra en su </a:t>
            </a:r>
            <a:r>
              <a:rPr lang="es-ES_tradnl" sz="2400" dirty="0" smtClean="0"/>
              <a:t>zona.</a:t>
            </a:r>
            <a:endParaRPr lang="es-ES_tradnl" sz="2400" dirty="0"/>
          </a:p>
        </p:txBody>
      </p:sp>
      <p:sp>
        <p:nvSpPr>
          <p:cNvPr id="12" name="11 Rectángulo"/>
          <p:cNvSpPr/>
          <p:nvPr/>
        </p:nvSpPr>
        <p:spPr>
          <a:xfrm>
            <a:off x="7426796" y="1146810"/>
            <a:ext cx="103105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sym typeface="Webdings"/>
              </a:rPr>
              <a:t></a:t>
            </a:r>
            <a:endParaRPr lang="es-ES" sz="6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6786071" y="1110580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15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sym typeface="Webdings"/>
              </a:rPr>
              <a:t></a:t>
            </a:r>
            <a:endParaRPr lang="es-ES" sz="115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5945959" y="1571308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sym typeface="Webdings"/>
              </a:rPr>
              <a:t></a:t>
            </a:r>
            <a:endParaRPr lang="es-ES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6922238" y="2092404"/>
            <a:ext cx="103105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sym typeface="Webdings"/>
              </a:rPr>
              <a:t></a:t>
            </a:r>
            <a:endParaRPr lang="es-ES" sz="6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7350949" y="2032972"/>
            <a:ext cx="103105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sym typeface="Webdings"/>
              </a:rPr>
              <a:t></a:t>
            </a:r>
            <a:endParaRPr lang="es-ES" sz="6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6330680" y="2421031"/>
            <a:ext cx="103105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sym typeface="Webdings"/>
              </a:rPr>
              <a:t></a:t>
            </a:r>
            <a:endParaRPr lang="es-ES" sz="6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algn="l" eaLnBrk="1" hangingPunct="1"/>
            <a:r>
              <a:rPr lang="es-ES_tradnl" sz="3600" b="1" smtClean="0">
                <a:solidFill>
                  <a:srgbClr val="FFFFFF"/>
                </a:solidFill>
                <a:latin typeface="Times New Roman Bold" charset="0"/>
                <a:ea typeface="ＭＳ Ｐゴシック" charset="-128"/>
                <a:cs typeface="Arial" charset="0"/>
              </a:rPr>
              <a:t>Introducción</a:t>
            </a:r>
          </a:p>
        </p:txBody>
      </p:sp>
      <p:sp>
        <p:nvSpPr>
          <p:cNvPr id="16387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3</a:t>
            </a:r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438849" y="1268760"/>
            <a:ext cx="8267700" cy="45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2400" dirty="0" smtClean="0"/>
              <a:t>Identificar </a:t>
            </a:r>
            <a:r>
              <a:rPr lang="es-ES_tradnl" sz="2400" dirty="0"/>
              <a:t>las necesidades de las zonas de siembra y las oportunidades que éstas presentan.</a:t>
            </a:r>
          </a:p>
          <a:p>
            <a:endParaRPr lang="es-ES_tradnl" sz="2400" dirty="0"/>
          </a:p>
          <a:p>
            <a:pPr>
              <a:buFont typeface="Arial" pitchFamily="34" charset="0"/>
              <a:buChar char="•"/>
            </a:pPr>
            <a:r>
              <a:rPr lang="es-ES_tradnl" sz="2400" b="1" dirty="0" smtClean="0"/>
              <a:t> POSICIÓN </a:t>
            </a:r>
            <a:r>
              <a:rPr lang="es-ES_tradnl" sz="2400" b="1" dirty="0"/>
              <a:t>GEOGRÁFICA </a:t>
            </a:r>
            <a:endParaRPr lang="es-ES_tradnl" sz="2400" dirty="0"/>
          </a:p>
          <a:p>
            <a:endParaRPr lang="es-ES_tradnl" sz="2400" dirty="0"/>
          </a:p>
          <a:p>
            <a:pPr>
              <a:buFont typeface="Arial" pitchFamily="34" charset="0"/>
              <a:buChar char="•"/>
            </a:pPr>
            <a:r>
              <a:rPr lang="es-ES_tradnl" sz="2400" b="1" dirty="0"/>
              <a:t> </a:t>
            </a:r>
            <a:r>
              <a:rPr lang="es-ES_tradnl" sz="2400" b="1" dirty="0" smtClean="0"/>
              <a:t>POSICIÓN DEMOGRÁFICA</a:t>
            </a:r>
            <a:endParaRPr lang="es-ES_tradnl" sz="2400" dirty="0"/>
          </a:p>
          <a:p>
            <a:endParaRPr lang="es-ES_tradnl" sz="2400" dirty="0"/>
          </a:p>
          <a:p>
            <a:pPr>
              <a:buFont typeface="Arial" pitchFamily="34" charset="0"/>
              <a:buChar char="•"/>
            </a:pPr>
            <a:r>
              <a:rPr lang="es-ES_tradnl" sz="2400" b="1" dirty="0" smtClean="0"/>
              <a:t> DATOS GENERALES</a:t>
            </a:r>
            <a:endParaRPr lang="es-ES_tradnl" sz="2400" dirty="0"/>
          </a:p>
        </p:txBody>
      </p:sp>
      <p:pic>
        <p:nvPicPr>
          <p:cNvPr id="6" name="5 Imagen" descr="comunidad.jp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747609" y="3282682"/>
            <a:ext cx="3153981" cy="2596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5" descr="C:\Program Files (x86)\Microsoft Office\MEDIA\CAGCAT10\j029198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6869387" y="2420888"/>
            <a:ext cx="2040513" cy="21602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algn="l" eaLnBrk="1" hangingPunct="1"/>
            <a:r>
              <a:rPr lang="es-ES_tradnl" sz="3600" b="1" smtClean="0">
                <a:solidFill>
                  <a:srgbClr val="FFFFFF"/>
                </a:solidFill>
                <a:latin typeface="Times New Roman Bold" charset="0"/>
                <a:ea typeface="ＭＳ Ｐゴシック" charset="-128"/>
                <a:cs typeface="Arial" charset="0"/>
              </a:rPr>
              <a:t>Bosquejo</a:t>
            </a:r>
          </a:p>
        </p:txBody>
      </p:sp>
      <p:sp>
        <p:nvSpPr>
          <p:cNvPr id="18435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3</a:t>
            </a:r>
          </a:p>
        </p:txBody>
      </p:sp>
      <p:pic>
        <p:nvPicPr>
          <p:cNvPr id="18436" name="Picture 6" descr="MC900432648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1066800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9"/>
          <p:cNvSpPr>
            <a:spLocks noChangeArrowheads="1"/>
          </p:cNvSpPr>
          <p:nvPr/>
        </p:nvSpPr>
        <p:spPr bwMode="auto">
          <a:xfrm>
            <a:off x="1193800" y="1219200"/>
            <a:ext cx="231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r>
              <a:rPr lang="en-US" sz="2400" b="1" dirty="0">
                <a:solidFill>
                  <a:srgbClr val="112E6B"/>
                </a:solidFill>
                <a:latin typeface="Times New Roman" charset="0"/>
                <a:cs typeface="Times New Roman" charset="0"/>
              </a:rPr>
              <a:t>Nm. 13:1-2</a:t>
            </a:r>
          </a:p>
          <a:p>
            <a:r>
              <a:rPr lang="es-ES_tradnl" sz="2400" b="1" dirty="0" err="1">
                <a:solidFill>
                  <a:srgbClr val="112E6B"/>
                </a:solidFill>
                <a:latin typeface="Times New Roman" charset="0"/>
                <a:cs typeface="Times New Roman" charset="0"/>
              </a:rPr>
              <a:t>Nm.</a:t>
            </a:r>
            <a:r>
              <a:rPr lang="es-ES_tradnl" sz="2400" b="1" dirty="0">
                <a:solidFill>
                  <a:srgbClr val="112E6B"/>
                </a:solidFill>
                <a:latin typeface="Times New Roman" charset="0"/>
                <a:cs typeface="Times New Roman" charset="0"/>
              </a:rPr>
              <a:t> 13:17-20a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09600" y="2481263"/>
            <a:ext cx="7924800" cy="193833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sz="2400" dirty="0"/>
              <a:t>¿Qué tenían que hacer los israelitas de acuerdo a los textos bíblicos?</a:t>
            </a:r>
          </a:p>
          <a:p>
            <a:endParaRPr lang="es-ES_tradnl" sz="2400" dirty="0"/>
          </a:p>
          <a:p>
            <a:pPr>
              <a:buFont typeface="Arial" charset="0"/>
              <a:buChar char="•"/>
            </a:pPr>
            <a:r>
              <a:rPr lang="es-ES_tradnl" sz="2400" b="1" u="sng" dirty="0">
                <a:solidFill>
                  <a:srgbClr val="112E6B"/>
                </a:solidFill>
              </a:rPr>
              <a:t>RECONOCER LA TIERRA</a:t>
            </a:r>
            <a:r>
              <a:rPr lang="es-ES_tradnl" sz="2400" b="1" dirty="0">
                <a:solidFill>
                  <a:srgbClr val="112E6B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r>
              <a:rPr lang="es-ES_tradnl" sz="2400" b="1" u="sng" dirty="0">
                <a:solidFill>
                  <a:srgbClr val="112E6B"/>
                </a:solidFill>
              </a:rPr>
              <a:t>OBSERVAR SUS CARACTERÍSTICAS</a:t>
            </a:r>
            <a:r>
              <a:rPr lang="es-ES_tradnl" sz="2400" b="1" dirty="0">
                <a:solidFill>
                  <a:srgbClr val="112E6B"/>
                </a:solidFill>
              </a:rPr>
              <a:t>.</a:t>
            </a:r>
          </a:p>
        </p:txBody>
      </p:sp>
      <p:grpSp>
        <p:nvGrpSpPr>
          <p:cNvPr id="2" name="Agrupar 8"/>
          <p:cNvGrpSpPr>
            <a:grpSpLocks/>
          </p:cNvGrpSpPr>
          <p:nvPr/>
        </p:nvGrpSpPr>
        <p:grpSpPr bwMode="auto">
          <a:xfrm>
            <a:off x="6934200" y="5362575"/>
            <a:ext cx="2209800" cy="1419225"/>
            <a:chOff x="6934200" y="5361801"/>
            <a:chExt cx="2209800" cy="1419999"/>
          </a:xfrm>
        </p:grpSpPr>
        <p:pic>
          <p:nvPicPr>
            <p:cNvPr id="18442" name="Picture 21" descr="MC900432579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408863" y="5361801"/>
              <a:ext cx="1260475" cy="1260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3" name="Rectangle 6"/>
            <p:cNvSpPr>
              <a:spLocks noChangeArrowheads="1"/>
            </p:cNvSpPr>
            <p:nvPr/>
          </p:nvSpPr>
          <p:spPr bwMode="auto">
            <a:xfrm>
              <a:off x="6934200" y="6504801"/>
              <a:ext cx="22098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ES_tradnl" sz="1200" b="1">
                  <a:solidFill>
                    <a:srgbClr val="112E6B"/>
                  </a:solidFill>
                </a:rPr>
                <a:t>ACTIVIDAD</a:t>
              </a:r>
            </a:p>
          </p:txBody>
        </p:sp>
      </p:grpSp>
      <p:sp>
        <p:nvSpPr>
          <p:cNvPr id="11" name="CuadroTexto 10"/>
          <p:cNvSpPr txBox="1">
            <a:spLocks noChangeArrowheads="1"/>
          </p:cNvSpPr>
          <p:nvPr/>
        </p:nvSpPr>
        <p:spPr bwMode="auto">
          <a:xfrm>
            <a:off x="2819400" y="5418138"/>
            <a:ext cx="45894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400" b="1" dirty="0"/>
              <a:t>Realice un mapa descriptivo de su zona</a:t>
            </a: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64182" y="4653136"/>
            <a:ext cx="1637731" cy="1595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85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385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38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38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3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algn="l" eaLnBrk="1" hangingPunct="1"/>
            <a:r>
              <a:rPr lang="es-ES_tradnl" sz="3600" b="1" smtClean="0">
                <a:solidFill>
                  <a:srgbClr val="FFFFFF"/>
                </a:solidFill>
                <a:latin typeface="Times New Roman Bold" charset="0"/>
                <a:ea typeface="ＭＳ Ｐゴシック" charset="-128"/>
                <a:cs typeface="Arial" charset="0"/>
              </a:rPr>
              <a:t>Caminata de reconocimiento</a:t>
            </a:r>
          </a:p>
        </p:txBody>
      </p:sp>
      <p:sp>
        <p:nvSpPr>
          <p:cNvPr id="20483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3</a:t>
            </a:r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4267200" y="2679700"/>
            <a:ext cx="4572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400"/>
              <a:t>Para identificar las características de su zona de siembra y señalarlas en su mapa realice una caminata por la zona de siembra. Mientras camine, ore por las personas que ve, por sus necesidades o por cualquier cosa que Dios le traiga a la mente. 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612900"/>
            <a:ext cx="3954463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Imagen 5" descr="izquierda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836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itle 1"/>
          <p:cNvSpPr>
            <a:spLocks noGrp="1"/>
          </p:cNvSpPr>
          <p:nvPr>
            <p:ph type="ctrTitle"/>
          </p:nvPr>
        </p:nvSpPr>
        <p:spPr>
          <a:xfrm rot="16200000">
            <a:off x="-3701257" y="1796257"/>
            <a:ext cx="8316913" cy="914400"/>
          </a:xfrm>
        </p:spPr>
        <p:txBody>
          <a:bodyPr/>
          <a:lstStyle/>
          <a:p>
            <a:pPr algn="l" eaLnBrk="1" hangingPunct="1"/>
            <a:r>
              <a:rPr lang="es-ES_tradnl" sz="3600" b="1" smtClean="0">
                <a:solidFill>
                  <a:srgbClr val="FFFFFF"/>
                </a:solidFill>
                <a:latin typeface="Times New Roman Italic" charset="0"/>
                <a:ea typeface="ＭＳ Ｐゴシック" charset="-128"/>
                <a:cs typeface="Arial" charset="0"/>
              </a:rPr>
              <a:t>Encuesta</a:t>
            </a:r>
          </a:p>
        </p:txBody>
      </p:sp>
      <p:sp>
        <p:nvSpPr>
          <p:cNvPr id="22532" name="Title 1"/>
          <p:cNvSpPr txBox="1">
            <a:spLocks/>
          </p:cNvSpPr>
          <p:nvPr/>
        </p:nvSpPr>
        <p:spPr bwMode="auto">
          <a:xfrm rot="-5400000">
            <a:off x="-495300" y="12192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3</a:t>
            </a:r>
          </a:p>
        </p:txBody>
      </p:sp>
      <p:sp>
        <p:nvSpPr>
          <p:cNvPr id="22534" name="CuadroTexto 9"/>
          <p:cNvSpPr txBox="1">
            <a:spLocks noChangeArrowheads="1"/>
          </p:cNvSpPr>
          <p:nvPr/>
        </p:nvSpPr>
        <p:spPr bwMode="auto">
          <a:xfrm>
            <a:off x="6934200" y="6400800"/>
            <a:ext cx="2209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ES_tradnl" sz="1600">
                <a:solidFill>
                  <a:srgbClr val="112E6B"/>
                </a:solidFill>
              </a:rPr>
              <a:t>Anexo 3</a:t>
            </a:r>
          </a:p>
        </p:txBody>
      </p:sp>
      <p:sp>
        <p:nvSpPr>
          <p:cNvPr id="9" name="8 Rectángulo"/>
          <p:cNvSpPr/>
          <p:nvPr/>
        </p:nvSpPr>
        <p:spPr>
          <a:xfrm flipH="1">
            <a:off x="7034336" y="-27384"/>
            <a:ext cx="185814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sym typeface="Webdings"/>
              </a:rPr>
              <a:t></a:t>
            </a:r>
            <a:endParaRPr lang="es-ES" sz="13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368955" y="1340768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15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sym typeface="Webdings"/>
              </a:rPr>
              <a:t></a:t>
            </a:r>
            <a:endParaRPr lang="es-ES" sz="115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371600" y="1052736"/>
            <a:ext cx="7396163" cy="535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2400" b="1" dirty="0"/>
              <a:t>Recomendaciones para la encuesta:</a:t>
            </a:r>
          </a:p>
          <a:p>
            <a:endParaRPr lang="es-ES_tradnl" sz="2400" dirty="0"/>
          </a:p>
          <a:p>
            <a:pPr lvl="1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 smtClean="0"/>
              <a:t>Equipo </a:t>
            </a:r>
            <a:r>
              <a:rPr lang="es-ES_tradnl" sz="2400" dirty="0"/>
              <a:t>de </a:t>
            </a:r>
            <a:r>
              <a:rPr lang="es-ES_tradnl" sz="2400" dirty="0" smtClean="0"/>
              <a:t>apoyo. </a:t>
            </a:r>
            <a:endParaRPr lang="es-ES_tradnl" sz="2400" dirty="0"/>
          </a:p>
          <a:p>
            <a:pPr lvl="1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 smtClean="0"/>
              <a:t>Su opinión </a:t>
            </a:r>
            <a:r>
              <a:rPr lang="es-ES_tradnl" sz="2400" dirty="0"/>
              <a:t>la valora </a:t>
            </a:r>
            <a:r>
              <a:rPr lang="es-ES_tradnl" sz="2400" dirty="0" smtClean="0"/>
              <a:t>mucho.</a:t>
            </a:r>
            <a:endParaRPr lang="es-ES_tradnl" sz="2400" dirty="0"/>
          </a:p>
          <a:p>
            <a:pPr lvl="1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Mire a los ojos sin </a:t>
            </a:r>
            <a:r>
              <a:rPr lang="es-ES_tradnl" sz="2400" dirty="0" smtClean="0"/>
              <a:t>dureza.</a:t>
            </a:r>
            <a:endParaRPr lang="es-ES_tradnl" sz="2400" dirty="0"/>
          </a:p>
          <a:p>
            <a:pPr lvl="1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Salude con cordialidad y </a:t>
            </a:r>
            <a:r>
              <a:rPr lang="es-ES_tradnl" sz="2400" dirty="0" smtClean="0"/>
              <a:t>amabilidad.</a:t>
            </a:r>
            <a:endParaRPr lang="es-ES_tradnl" sz="2400" dirty="0"/>
          </a:p>
          <a:p>
            <a:pPr lvl="1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Indique </a:t>
            </a:r>
            <a:r>
              <a:rPr lang="es-ES_tradnl" sz="2400" dirty="0" smtClean="0"/>
              <a:t>el propósito de la </a:t>
            </a:r>
            <a:r>
              <a:rPr lang="es-ES_tradnl" sz="2400" dirty="0" smtClean="0"/>
              <a:t>encuesta.</a:t>
            </a:r>
            <a:endParaRPr lang="es-ES_tradnl" sz="2400" dirty="0"/>
          </a:p>
          <a:p>
            <a:pPr lvl="1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Solicite </a:t>
            </a:r>
            <a:r>
              <a:rPr lang="es-ES_tradnl" sz="2400" dirty="0" smtClean="0"/>
              <a:t>autorización.</a:t>
            </a:r>
            <a:endParaRPr lang="es-ES_tradnl" sz="2400" dirty="0"/>
          </a:p>
          <a:p>
            <a:pPr lvl="1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/>
              <a:t>Aproveche este </a:t>
            </a:r>
            <a:r>
              <a:rPr lang="es-ES_tradnl" sz="2400" dirty="0" smtClean="0"/>
              <a:t>tiempo</a:t>
            </a:r>
            <a:r>
              <a:rPr lang="es-ES_tradnl" sz="2400" dirty="0"/>
              <a:t>.</a:t>
            </a:r>
            <a:endParaRPr lang="es-ES_tradnl" sz="2400" dirty="0"/>
          </a:p>
          <a:p>
            <a:pPr lvl="1" indent="-457200">
              <a:buClr>
                <a:srgbClr val="112E6B"/>
              </a:buClr>
              <a:buFont typeface="Arial" charset="0"/>
              <a:buChar char="•"/>
            </a:pPr>
            <a:r>
              <a:rPr lang="es-ES_tradnl" sz="2400" dirty="0" smtClean="0"/>
              <a:t>Debe </a:t>
            </a:r>
            <a:r>
              <a:rPr lang="es-ES_tradnl" sz="2400" dirty="0"/>
              <a:t>ser una conversación relajada.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ctr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algn="l" eaLnBrk="1" hangingPunct="1"/>
            <a:r>
              <a:rPr lang="es-ES_tradnl" sz="3600" b="1" smtClean="0">
                <a:solidFill>
                  <a:srgbClr val="FFFFFF"/>
                </a:solidFill>
                <a:latin typeface="Times New Roman Italic" charset="0"/>
                <a:ea typeface="ＭＳ Ｐゴシック" charset="-128"/>
                <a:cs typeface="Arial" charset="0"/>
              </a:rPr>
              <a:t>Escriba un resumen</a:t>
            </a:r>
            <a:endParaRPr lang="es-ES_tradnl" sz="3600" smtClean="0">
              <a:solidFill>
                <a:srgbClr val="FFFFFF"/>
              </a:solidFill>
              <a:latin typeface="Times New Roman Italic" charset="0"/>
              <a:ea typeface="ＭＳ Ｐゴシック" charset="-128"/>
              <a:cs typeface="Arial" charset="0"/>
            </a:endParaRPr>
          </a:p>
        </p:txBody>
      </p:sp>
      <p:sp>
        <p:nvSpPr>
          <p:cNvPr id="24579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3</a:t>
            </a:r>
          </a:p>
        </p:txBody>
      </p:sp>
      <p:grpSp>
        <p:nvGrpSpPr>
          <p:cNvPr id="2" name="Agrupar 8"/>
          <p:cNvGrpSpPr>
            <a:grpSpLocks/>
          </p:cNvGrpSpPr>
          <p:nvPr/>
        </p:nvGrpSpPr>
        <p:grpSpPr bwMode="auto">
          <a:xfrm>
            <a:off x="6934200" y="5362575"/>
            <a:ext cx="2209800" cy="1419225"/>
            <a:chOff x="6934200" y="5361801"/>
            <a:chExt cx="2209800" cy="1419999"/>
          </a:xfrm>
        </p:grpSpPr>
        <p:pic>
          <p:nvPicPr>
            <p:cNvPr id="24582" name="Picture 21" descr="MC900432579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408863" y="5361801"/>
              <a:ext cx="1260475" cy="1260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3" name="Rectangle 6"/>
            <p:cNvSpPr>
              <a:spLocks noChangeArrowheads="1"/>
            </p:cNvSpPr>
            <p:nvPr/>
          </p:nvSpPr>
          <p:spPr bwMode="auto">
            <a:xfrm>
              <a:off x="6934200" y="6504801"/>
              <a:ext cx="22098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ES_tradnl" sz="1200" b="1">
                  <a:solidFill>
                    <a:srgbClr val="112E6B"/>
                  </a:solidFill>
                </a:rPr>
                <a:t>ACTIVIDAD</a:t>
              </a:r>
            </a:p>
          </p:txBody>
        </p:sp>
      </p:grpSp>
      <p:sp>
        <p:nvSpPr>
          <p:cNvPr id="8" name="7 Rectángulo"/>
          <p:cNvSpPr/>
          <p:nvPr/>
        </p:nvSpPr>
        <p:spPr>
          <a:xfrm>
            <a:off x="7308304" y="685800"/>
            <a:ext cx="1318791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199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sym typeface="Webdings"/>
              </a:rPr>
              <a:t></a:t>
            </a:r>
            <a:endParaRPr lang="es-EC" sz="199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757239" y="1556792"/>
            <a:ext cx="683909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2400" dirty="0"/>
              <a:t>Analice los datos recopilados y escriba un resumen en base a las siguientes indicaciones.</a:t>
            </a:r>
          </a:p>
          <a:p>
            <a:endParaRPr lang="es-ES_tradnl" sz="2400" dirty="0"/>
          </a:p>
          <a:p>
            <a:pPr>
              <a:buClr>
                <a:srgbClr val="112E6B"/>
              </a:buClr>
              <a:buFont typeface="Calibri" charset="0"/>
              <a:buAutoNum type="alphaLcPeriod"/>
            </a:pPr>
            <a:r>
              <a:rPr lang="es-ES_tradnl" sz="2400" dirty="0"/>
              <a:t>Resuma lo que aprendió sobre la comunidad. </a:t>
            </a:r>
          </a:p>
          <a:p>
            <a:pPr>
              <a:buClr>
                <a:srgbClr val="112E6B"/>
              </a:buClr>
              <a:buFont typeface="Calibri" charset="0"/>
              <a:buAutoNum type="alphaLcPeriod"/>
            </a:pPr>
            <a:endParaRPr lang="es-ES_tradnl" sz="2400" dirty="0"/>
          </a:p>
          <a:p>
            <a:pPr>
              <a:buClr>
                <a:srgbClr val="112E6B"/>
              </a:buClr>
              <a:buFont typeface="Calibri" charset="0"/>
              <a:buAutoNum type="alphaLcPeriod"/>
            </a:pPr>
            <a:r>
              <a:rPr lang="es-ES_tradnl" sz="2400" dirty="0"/>
              <a:t>Escoja el punto de entrada para el Evangelismo. </a:t>
            </a:r>
          </a:p>
          <a:p>
            <a:pPr>
              <a:buClr>
                <a:srgbClr val="112E6B"/>
              </a:buClr>
              <a:buFont typeface="Calibri" charset="0"/>
              <a:buAutoNum type="alphaLcPeriod"/>
            </a:pPr>
            <a:endParaRPr lang="es-ES_tradnl" sz="2400" dirty="0"/>
          </a:p>
          <a:p>
            <a:pPr>
              <a:buClr>
                <a:srgbClr val="112E6B"/>
              </a:buClr>
              <a:buFont typeface="Calibri" charset="0"/>
              <a:buAutoNum type="alphaLcPeriod"/>
            </a:pPr>
            <a:r>
              <a:rPr lang="es-ES_tradnl" sz="2400" dirty="0"/>
              <a:t>Escoja su metodología para el ministerio social.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3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</TotalTime>
  <Words>279</Words>
  <Application>Microsoft Office PowerPoint</Application>
  <PresentationFormat>Presentación en pantalla (4:3)</PresentationFormat>
  <Paragraphs>69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Office Theme</vt:lpstr>
      <vt:lpstr>Presentación de PowerPoint</vt:lpstr>
      <vt:lpstr>Introducción</vt:lpstr>
      <vt:lpstr>Bosquejo</vt:lpstr>
      <vt:lpstr>Caminata de reconocimiento</vt:lpstr>
      <vt:lpstr>Encuesta</vt:lpstr>
      <vt:lpstr>Escriba un resumen</vt:lpstr>
    </vt:vector>
  </TitlesOfParts>
  <Company>Red de Multiplicación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1</dc:title>
  <dc:creator>Rommel Salazar López</dc:creator>
  <cp:keywords>imag</cp:keywords>
  <cp:lastModifiedBy>COMPAQ</cp:lastModifiedBy>
  <cp:revision>122</cp:revision>
  <dcterms:created xsi:type="dcterms:W3CDTF">2010-10-02T06:55:57Z</dcterms:created>
  <dcterms:modified xsi:type="dcterms:W3CDTF">2013-02-24T14:40:20Z</dcterms:modified>
</cp:coreProperties>
</file>