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71" r:id="rId3"/>
    <p:sldId id="265" r:id="rId4"/>
    <p:sldId id="266" r:id="rId5"/>
    <p:sldId id="267" r:id="rId6"/>
    <p:sldId id="268" r:id="rId7"/>
    <p:sldId id="273" r:id="rId8"/>
    <p:sldId id="274" r:id="rId9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E6B"/>
    <a:srgbClr val="225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2FA468-9AE0-4370-8BA0-5FF8C729F458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C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F95EA-8F88-475E-8A21-6114A985F03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19471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23DE10-1BDC-4289-BD9D-4AE6FE78F745}" type="slidenum">
              <a:rPr lang="es-ES_tradnl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175938-137A-4EE7-98D5-F8281058C3FA}" type="slidenum">
              <a:rPr lang="es-ES_tradnl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30C87F-2546-42BB-9E3C-7854561FA432}" type="slidenum">
              <a:rPr lang="es-ES_tradnl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0CF98A-8678-40D9-AF71-F80474654329}" type="slidenum">
              <a:rPr lang="es-ES_tradnl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B1FFD4-2436-4AD8-94F9-D51A2758D312}" type="slidenum">
              <a:rPr lang="es-ES_tradnl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FF7719-AE78-4509-8BF2-397709B90AB3}" type="slidenum">
              <a:rPr lang="es-ES_tradnl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2E221E-7D56-474F-BB99-5CA8F334D615}" type="slidenum">
              <a:rPr lang="es-ES_tradnl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pitchFamily="-105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B7FDD-003A-44A1-8237-A640B911358B}" type="slidenum">
              <a:rPr lang="es-ES_tradnl"/>
              <a:pPr/>
              <a:t>8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59FFEF-D03A-436D-BFC7-000B56E73638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01EC4-2830-4EE1-8849-9991FF390AD7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60581-0CD7-45F4-8FD6-A73B020EF61B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E8589-2008-45CE-BDF3-5EEB06C2B74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6B9992-71BA-4671-B64E-0DB5F6CFEE78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BE957-7AD0-4AEC-8CD8-BF42C5284DF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C93D2-C313-4A9D-895B-01380F5746DB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54F89-2B15-4882-80C1-9366CF4C3DB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A0BCEE-8E07-42D2-9DE9-11B6004996DE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9CEB1-DCE2-4514-9B84-7981881E693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413A4-9E9C-4E65-A63A-57D1A9B3C1F7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B1A64-8442-4388-B97B-869E9606759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22DD41-E607-443B-8140-AFFB5E50B7B2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9B3AC-46EB-458F-99B3-6A58E5A47B4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6F0AB7-D2A9-44B7-BAFA-620BD5CCBE20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C0B1A-02FD-407B-BDAD-6D479FDC72E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4226E-61EA-42F9-9988-1283030BE46A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6A246-7018-42BE-AAAD-38DFE1CAAE6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74D27-8B80-4225-8B9F-6F1059F571F3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7034-A0BE-466B-9BBD-B0353459609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E39B50-B0F6-4113-81C0-CBD79A591F4F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60CEE-5593-4FC4-9354-B661FD1F9DA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B4A8620-D49A-449D-9B6B-C40A677BE2D4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3598C34-37BC-4C17-9E99-05121EE539D7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Geneva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1" descr="fondoinici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57200" y="685800"/>
            <a:ext cx="6400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Teología</a:t>
            </a:r>
            <a:r>
              <a:rPr lang="en-US" sz="4000" b="1" dirty="0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 del </a:t>
            </a:r>
            <a:r>
              <a:rPr lang="en-US" sz="4000" b="1" dirty="0" err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rendimiento</a:t>
            </a:r>
            <a:r>
              <a:rPr lang="en-US" sz="4000" b="1" dirty="0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    de </a:t>
            </a:r>
            <a:r>
              <a:rPr lang="en-US" sz="4000" b="1" dirty="0" err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cuentas</a:t>
            </a:r>
            <a:endParaRPr lang="en-US" sz="4000" b="1" dirty="0">
              <a:solidFill>
                <a:schemeClr val="bg1"/>
              </a:solidFill>
              <a:latin typeface="Times New Roman Italic" charset="0"/>
              <a:cs typeface="Times New Roman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A.D.N. de la </a:t>
            </a:r>
            <a:r>
              <a:rPr lang="en-US" sz="4000" b="1" dirty="0" err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iglesia</a:t>
            </a:r>
            <a:r>
              <a:rPr lang="en-US" sz="4000" b="1" dirty="0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madre</a:t>
            </a:r>
            <a:endParaRPr lang="es-ES_tradnl" sz="4000" b="1" dirty="0">
              <a:solidFill>
                <a:schemeClr val="bg1"/>
              </a:solidFill>
              <a:latin typeface="Times New Roman Italic" charset="0"/>
              <a:cs typeface="Times New Roman" charset="0"/>
            </a:endParaRP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14341" name="Rectangle 11"/>
          <p:cNvSpPr>
            <a:spLocks noChangeArrowheads="1"/>
          </p:cNvSpPr>
          <p:nvPr/>
        </p:nvSpPr>
        <p:spPr bwMode="auto">
          <a:xfrm>
            <a:off x="457200" y="3200400"/>
            <a:ext cx="82296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dirty="0">
                <a:solidFill>
                  <a:srgbClr val="112E6B"/>
                </a:solidFill>
              </a:rPr>
              <a:t>Objetivo de la sesión e indicadores</a:t>
            </a:r>
          </a:p>
          <a:p>
            <a:endParaRPr lang="es-ES_tradnl" sz="2400" dirty="0"/>
          </a:p>
          <a:p>
            <a:r>
              <a:rPr lang="es-ES_tradnl" sz="2400" dirty="0"/>
              <a:t>El sembrador conocerá y practicará, como una disciplina, la importancia del mentoreo. Una apertura para un auto examen y confesión de faltas en lo personal, hacia Dios y a su mentor.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730816" y="1268760"/>
            <a:ext cx="1955984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</a:t>
            </a:r>
            <a:endParaRPr lang="es-ES" sz="13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n 8" descr="izquierda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1"/>
          <p:cNvSpPr>
            <a:spLocks noGrp="1"/>
          </p:cNvSpPr>
          <p:nvPr>
            <p:ph type="ctrTitle"/>
          </p:nvPr>
        </p:nvSpPr>
        <p:spPr>
          <a:xfrm rot="16200000">
            <a:off x="-3771900" y="1866900"/>
            <a:ext cx="84582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pitchFamily="-105" charset="-128"/>
                <a:cs typeface="Arial" charset="0"/>
              </a:rPr>
              <a:t>Introducción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 rot="-5400000">
            <a:off x="-495300" y="12192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331640" y="764704"/>
            <a:ext cx="7239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400" dirty="0"/>
              <a:t>La </a:t>
            </a:r>
            <a:r>
              <a:rPr lang="es-ES_tradnl" sz="2400" b="1" dirty="0" err="1"/>
              <a:t>mentoría</a:t>
            </a:r>
            <a:r>
              <a:rPr lang="es-ES_tradnl" sz="2400" dirty="0"/>
              <a:t> es un proceso en la cual una persona con experiencia ayuda a otra a cultivar sus metas y habilidades</a:t>
            </a:r>
            <a:r>
              <a:rPr lang="es-ES_tradnl" sz="2400" dirty="0" smtClean="0"/>
              <a:t>.</a:t>
            </a:r>
          </a:p>
          <a:p>
            <a:endParaRPr lang="es-ES_tradnl" sz="2400" dirty="0" smtClean="0"/>
          </a:p>
          <a:p>
            <a:r>
              <a:rPr lang="es-ES_tradnl" sz="2400" b="1" dirty="0" smtClean="0"/>
              <a:t>	Un </a:t>
            </a:r>
            <a:r>
              <a:rPr lang="es-ES_tradnl" sz="2400" b="1" dirty="0"/>
              <a:t>maestro mentor:</a:t>
            </a:r>
          </a:p>
          <a:p>
            <a:r>
              <a:rPr lang="es-ES_tradnl" sz="2400" dirty="0"/>
              <a:t> </a:t>
            </a:r>
            <a:endParaRPr lang="es-ES_tradnl" sz="800" dirty="0"/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Construye una </a:t>
            </a:r>
            <a:r>
              <a:rPr lang="es-ES_tradnl" sz="2400" dirty="0" smtClean="0"/>
              <a:t>relación</a:t>
            </a:r>
            <a:endParaRPr lang="es-ES_tradnl" sz="2400" dirty="0"/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Modela un estilo de </a:t>
            </a:r>
            <a:r>
              <a:rPr lang="es-ES_tradnl" sz="2400" dirty="0" smtClean="0"/>
              <a:t>vida</a:t>
            </a:r>
            <a:endParaRPr lang="es-ES_tradnl" sz="2400" dirty="0"/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Reconoce y afirma el </a:t>
            </a:r>
            <a:r>
              <a:rPr lang="es-ES_tradnl" sz="2400" dirty="0" smtClean="0"/>
              <a:t>potencial</a:t>
            </a:r>
            <a:endParaRPr lang="es-ES_tradnl" sz="2400" dirty="0"/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Dedica tiempo.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Está dispuesto a enseñar.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Contagia valores de vida y ministerio. 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Ayuda a </a:t>
            </a:r>
            <a:r>
              <a:rPr lang="es-ES_tradnl" sz="2400" dirty="0" smtClean="0"/>
              <a:t>su discípulo.</a:t>
            </a:r>
            <a:endParaRPr lang="es-ES_tradnl" sz="2400" dirty="0"/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Celebra </a:t>
            </a:r>
            <a:r>
              <a:rPr lang="es-ES_tradnl" sz="2400" dirty="0" smtClean="0"/>
              <a:t> </a:t>
            </a:r>
            <a:r>
              <a:rPr lang="es-ES_tradnl" sz="2400" dirty="0"/>
              <a:t>motiva al </a:t>
            </a:r>
            <a:r>
              <a:rPr lang="es-ES_tradnl" sz="2400" dirty="0" smtClean="0"/>
              <a:t>discípulo.</a:t>
            </a:r>
            <a:endParaRPr lang="es-ES_tradnl" sz="2400" dirty="0"/>
          </a:p>
        </p:txBody>
      </p:sp>
      <p:sp>
        <p:nvSpPr>
          <p:cNvPr id="6" name="5 Rectángulo"/>
          <p:cNvSpPr/>
          <p:nvPr/>
        </p:nvSpPr>
        <p:spPr>
          <a:xfrm>
            <a:off x="1159747" y="1652607"/>
            <a:ext cx="110799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</a:t>
            </a:r>
            <a:endParaRPr lang="es-ES" sz="7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6390" name="Picture 6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112" y="2492896"/>
            <a:ext cx="2765818" cy="236635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MC900432648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2065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pitchFamily="-105" charset="-128"/>
                <a:cs typeface="Arial" charset="0"/>
              </a:rPr>
              <a:t>¿Por qué necesito un mentor?</a:t>
            </a:r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1193800" y="1685925"/>
            <a:ext cx="231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Hch. 11:22-25</a:t>
            </a:r>
            <a:endParaRPr lang="en-US" sz="2400">
              <a:solidFill>
                <a:srgbClr val="112E6B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8438" name="Rectangle 14"/>
          <p:cNvSpPr>
            <a:spLocks noChangeArrowheads="1"/>
          </p:cNvSpPr>
          <p:nvPr/>
        </p:nvSpPr>
        <p:spPr bwMode="auto">
          <a:xfrm>
            <a:off x="533400" y="2743200"/>
            <a:ext cx="742791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000"/>
              <a:t>Tener un mentor o un compañero a quien rendir cuentas es </a:t>
            </a:r>
            <a:r>
              <a:rPr lang="es-ES_tradnl" sz="2000" b="1" u="sng">
                <a:solidFill>
                  <a:srgbClr val="112E6B"/>
                </a:solidFill>
              </a:rPr>
              <a:t>BÍBLICO</a:t>
            </a:r>
            <a:r>
              <a:rPr lang="es-ES_tradnl" sz="2000"/>
              <a:t>. 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endParaRPr lang="es-ES_tradnl" sz="2000"/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000"/>
              <a:t>Tener un mentor o compañero a quien rendir cuentas es vital en el camino hacia la </a:t>
            </a:r>
            <a:r>
              <a:rPr lang="es-ES_tradnl" sz="2000" b="1" u="sng">
                <a:solidFill>
                  <a:srgbClr val="112E6B"/>
                </a:solidFill>
              </a:rPr>
              <a:t>MADUREZ</a:t>
            </a:r>
            <a:r>
              <a:rPr lang="es-ES_tradnl" sz="2000"/>
              <a:t> espiritual del discípulo en integridad. </a:t>
            </a:r>
          </a:p>
        </p:txBody>
      </p:sp>
      <p:pic>
        <p:nvPicPr>
          <p:cNvPr id="18439" name="Imagen 7" descr="MC900071369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295775"/>
            <a:ext cx="22860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marL="742950" indent="-742950" algn="l" eaLnBrk="1" hangingPunct="1"/>
            <a:r>
              <a:rPr lang="es-ES_tradnl" sz="3200" b="1" dirty="0" smtClean="0">
                <a:solidFill>
                  <a:srgbClr val="FFFFFF"/>
                </a:solidFill>
                <a:latin typeface="Times New Roman Italic" charset="0"/>
                <a:ea typeface="ＭＳ Ｐゴシック" pitchFamily="-105" charset="-128"/>
                <a:cs typeface="Arial" charset="0"/>
              </a:rPr>
              <a:t>Elementos del mentoreo para el discípulo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4267200" y="1066800"/>
            <a:ext cx="441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Haga del encuentro con su mentor una oportunidad de transparencia.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endParaRPr lang="es-ES_tradnl" sz="2400"/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Haga del encuentro con su mentor una prioridad en su agenda.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endParaRPr lang="es-ES_tradnl" sz="2400"/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Rinda cuentas al mentor de su disciplina espiritual: oración, meditación y estudio de la Biblia.</a:t>
            </a:r>
          </a:p>
        </p:txBody>
      </p:sp>
      <p:pic>
        <p:nvPicPr>
          <p:cNvPr id="5" name="Imagen 4" descr="MC900149403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" y="2222500"/>
            <a:ext cx="36195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n 11" descr="abaj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698500" y="3006725"/>
            <a:ext cx="5130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 b="1">
                <a:solidFill>
                  <a:srgbClr val="112E6B"/>
                </a:solidFill>
              </a:rPr>
              <a:t>¿Por qué debemos considerar ser responsables ante alguien más? </a:t>
            </a:r>
          </a:p>
        </p:txBody>
      </p:sp>
      <p:sp>
        <p:nvSpPr>
          <p:cNvPr id="2253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sp>
        <p:nvSpPr>
          <p:cNvPr id="20484" name="Rectangle 13"/>
          <p:cNvSpPr>
            <a:spLocks noChangeArrowheads="1"/>
          </p:cNvSpPr>
          <p:nvPr/>
        </p:nvSpPr>
        <p:spPr bwMode="auto">
          <a:xfrm>
            <a:off x="2971800" y="1143000"/>
            <a:ext cx="617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/>
              <a:t>La rendición de cuentas es una relación vinculante con otra persona.</a:t>
            </a:r>
          </a:p>
        </p:txBody>
      </p:sp>
      <p:pic>
        <p:nvPicPr>
          <p:cNvPr id="20485" name="Picture 6" descr="MC900432648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006725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6832600" y="3192463"/>
            <a:ext cx="2311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1 Co. 10:12</a:t>
            </a:r>
            <a:endParaRPr lang="en-US" sz="2400">
              <a:solidFill>
                <a:srgbClr val="112E6B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2536" name="Title 1"/>
          <p:cNvSpPr txBox="1">
            <a:spLocks/>
          </p:cNvSpPr>
          <p:nvPr/>
        </p:nvSpPr>
        <p:spPr bwMode="auto">
          <a:xfrm>
            <a:off x="190500" y="0"/>
            <a:ext cx="876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/>
            <a:r>
              <a:rPr lang="es-ES_tradnl" sz="3600" b="1">
                <a:solidFill>
                  <a:srgbClr val="FFFFFF"/>
                </a:solidFill>
                <a:latin typeface="Times New Roman Italic" charset="0"/>
                <a:cs typeface="Arial" charset="0"/>
              </a:rPr>
              <a:t>¿Quién debe rendir cuentas?</a:t>
            </a:r>
          </a:p>
        </p:txBody>
      </p:sp>
      <p:pic>
        <p:nvPicPr>
          <p:cNvPr id="9" name="Imagen 8" descr="MC900240345.W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" y="1143000"/>
            <a:ext cx="19304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ángulo 10"/>
          <p:cNvSpPr/>
          <p:nvPr/>
        </p:nvSpPr>
        <p:spPr>
          <a:xfrm>
            <a:off x="698500" y="4343400"/>
            <a:ext cx="80645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400"/>
              <a:t>Todo hombre y mujer debe hacerse responsable ante: 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Dios 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Su cónyuge 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Su familia 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Sus discípulos</a:t>
            </a:r>
          </a:p>
          <a:p>
            <a:pPr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Sus líderes (su mentor)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484" grpId="0" build="p" bldLvl="3"/>
      <p:bldP spid="20486" grpId="0"/>
      <p:bldP spid="11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400" b="1" dirty="0" smtClean="0">
                <a:solidFill>
                  <a:srgbClr val="FFFFFF"/>
                </a:solidFill>
                <a:latin typeface="Times New Roman Italic" charset="0"/>
                <a:ea typeface="ＭＳ Ｐゴシック" pitchFamily="-105" charset="-128"/>
                <a:cs typeface="Arial" charset="0"/>
              </a:rPr>
              <a:t>Rendición de cuentas previene el fracaso</a:t>
            </a:r>
            <a:endParaRPr lang="es-ES_tradnl" sz="3400" dirty="0" smtClean="0">
              <a:solidFill>
                <a:srgbClr val="FFFFFF"/>
              </a:solidFill>
              <a:latin typeface="Times New Roman Italic" charset="0"/>
              <a:ea typeface="ＭＳ Ｐゴシック" pitchFamily="-105" charset="-128"/>
              <a:cs typeface="Arial" charset="0"/>
            </a:endParaRPr>
          </a:p>
        </p:txBody>
      </p:sp>
      <p:sp>
        <p:nvSpPr>
          <p:cNvPr id="2457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4</a:t>
            </a:r>
          </a:p>
        </p:txBody>
      </p:sp>
      <p:pic>
        <p:nvPicPr>
          <p:cNvPr id="10" name="Picture 6" descr="MC900432648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0668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270000" y="1252538"/>
            <a:ext cx="2311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 b="1" dirty="0" err="1">
                <a:solidFill>
                  <a:srgbClr val="112E6B"/>
                </a:solidFill>
                <a:latin typeface="Times New Roman" charset="0"/>
                <a:cs typeface="Times New Roman" charset="0"/>
              </a:rPr>
              <a:t>Pr.</a:t>
            </a:r>
            <a:r>
              <a:rPr lang="es-ES_tradnl" sz="2400" b="1" dirty="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 28:13</a:t>
            </a:r>
            <a:endParaRPr lang="en-US" sz="2400" b="1" dirty="0">
              <a:solidFill>
                <a:srgbClr val="112E6B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270000" y="1981200"/>
            <a:ext cx="7493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Quien no rinde cuentas a su pastor o un </a:t>
            </a:r>
            <a:r>
              <a:rPr lang="es-ES_tradnl" sz="2400" b="1" u="sng" dirty="0"/>
              <a:t>mentor</a:t>
            </a:r>
            <a:r>
              <a:rPr lang="es-ES_tradnl" sz="2400" dirty="0"/>
              <a:t> puede fácilmente caer en el error doctrinal o espiritual. 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endParaRPr lang="es-ES_tradnl" sz="2400" dirty="0"/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Quien no tiene voluntad de rendir cuentas a su cónyuge caerá en un error moral. 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endParaRPr lang="es-ES_tradnl" sz="2400" dirty="0"/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Quien no rinde cuentas de lo que se les ha delegado ante sus líderes, provocan recelo, creando así una oportunidad para acusaciones contra ellos mismos.</a:t>
            </a:r>
          </a:p>
        </p:txBody>
      </p:sp>
      <p:sp>
        <p:nvSpPr>
          <p:cNvPr id="24583" name="CuadroTexto 9"/>
          <p:cNvSpPr txBox="1">
            <a:spLocks noChangeArrowheads="1"/>
          </p:cNvSpPr>
          <p:nvPr/>
        </p:nvSpPr>
        <p:spPr bwMode="auto">
          <a:xfrm>
            <a:off x="533400" y="6400800"/>
            <a:ext cx="2209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1600">
                <a:solidFill>
                  <a:srgbClr val="112E6B"/>
                </a:solidFill>
              </a:rPr>
              <a:t>Anexo 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1" descr="fondoinici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ángulo 7"/>
          <p:cNvSpPr>
            <a:spLocks noChangeArrowheads="1"/>
          </p:cNvSpPr>
          <p:nvPr/>
        </p:nvSpPr>
        <p:spPr bwMode="auto">
          <a:xfrm>
            <a:off x="457200" y="3200400"/>
            <a:ext cx="838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/>
              <a:t>Prácticas de la entrevista (Haga los cambios necesarios al contexto).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endParaRPr lang="es-ES_tradnl" sz="2400"/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/>
              <a:t>Explicación de las actividades para el próximo módulo.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endParaRPr lang="es-ES_tradnl" sz="2400"/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/>
              <a:t>Oración de investidura (Bendición a los sembradores).</a:t>
            </a:r>
          </a:p>
        </p:txBody>
      </p:sp>
      <p:pic>
        <p:nvPicPr>
          <p:cNvPr id="26628" name="Imagen 8" descr="MC90043263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57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505200" y="838200"/>
            <a:ext cx="4876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4000" b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Tiempo de Trabajo</a:t>
            </a:r>
          </a:p>
          <a:p>
            <a:r>
              <a:rPr lang="es-ES_tradnl" sz="4000" b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Actividad en clase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457200" y="103188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4000" b="1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Para el próximo módulo</a:t>
            </a:r>
          </a:p>
        </p:txBody>
      </p:sp>
      <p:sp>
        <p:nvSpPr>
          <p:cNvPr id="28675" name="Rectángulo 7"/>
          <p:cNvSpPr>
            <a:spLocks noChangeArrowheads="1"/>
          </p:cNvSpPr>
          <p:nvPr/>
        </p:nvSpPr>
        <p:spPr bwMode="auto">
          <a:xfrm>
            <a:off x="2514600" y="1143000"/>
            <a:ext cx="6324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>
                <a:cs typeface="Arial" charset="0"/>
              </a:rPr>
              <a:t>Declaración de visión, misión, declaración de fe y valores centrales.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endParaRPr lang="es-ES_tradnl" sz="2400">
              <a:cs typeface="Arial" charset="0"/>
            </a:endParaRP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>
                <a:cs typeface="Arial" charset="0"/>
              </a:rPr>
              <a:t>Realice el mapa descriptivo de su zona. Encuestas que su mentor o coordinador indiquen. Resumen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endParaRPr lang="es-ES_tradnl" sz="2400">
              <a:cs typeface="Arial" charset="0"/>
            </a:endParaRPr>
          </a:p>
          <a:p>
            <a:pPr marL="457200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>
                <a:cs typeface="Arial" charset="0"/>
              </a:rPr>
              <a:t>Separe en su agenda un tiempo para su entrevista con su coordinador o mentor.</a:t>
            </a:r>
          </a:p>
        </p:txBody>
      </p:sp>
      <p:pic>
        <p:nvPicPr>
          <p:cNvPr id="28676" name="Imagen 5" descr="MC900434929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406</Words>
  <Application>Microsoft Office PowerPoint</Application>
  <PresentationFormat>Presentación en pantalla (4:3)</PresentationFormat>
  <Paragraphs>76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Introducción</vt:lpstr>
      <vt:lpstr>¿Por qué necesito un mentor?</vt:lpstr>
      <vt:lpstr>Elementos del mentoreo para el discípulo</vt:lpstr>
      <vt:lpstr>Presentación de PowerPoint</vt:lpstr>
      <vt:lpstr>Rendición de cuentas previene el fracaso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1</dc:title>
  <dc:creator>Rommel Salazar López</dc:creator>
  <cp:lastModifiedBy>COMPAQ</cp:lastModifiedBy>
  <cp:revision>147</cp:revision>
  <dcterms:created xsi:type="dcterms:W3CDTF">2010-10-02T06:56:38Z</dcterms:created>
  <dcterms:modified xsi:type="dcterms:W3CDTF">2013-02-24T14:44:39Z</dcterms:modified>
</cp:coreProperties>
</file>