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90" r:id="rId2"/>
    <p:sldId id="291" r:id="rId3"/>
    <p:sldId id="293" r:id="rId4"/>
    <p:sldId id="289" r:id="rId5"/>
    <p:sldId id="274" r:id="rId6"/>
    <p:sldId id="295" r:id="rId7"/>
    <p:sldId id="275" r:id="rId8"/>
    <p:sldId id="287" r:id="rId9"/>
    <p:sldId id="285" r:id="rId10"/>
    <p:sldId id="288" r:id="rId11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15B"/>
    <a:srgbClr val="142D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4599" autoAdjust="0"/>
  </p:normalViewPr>
  <p:slideViewPr>
    <p:cSldViewPr snapToObjects="1">
      <p:cViewPr varScale="1">
        <p:scale>
          <a:sx n="123" d="100"/>
          <a:sy n="123" d="100"/>
        </p:scale>
        <p:origin x="-11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4C56F2-8599-D744-8A71-9C51A1C48387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958A4D-B756-054C-A897-0C7401654CF1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6116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68105A-019B-45A8-AE96-116DE9F2C622}" type="slidenum">
              <a:rPr lang="es-ES_tradnl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 smtClean="0">
              <a:ea typeface="ＭＳ Ｐゴシック" pitchFamily="34" charset="-128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12D2EF-61DD-44E6-9005-0486FC00B313}" type="slidenum">
              <a:rPr lang="es-ES_tradnl"/>
              <a:pPr/>
              <a:t>3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F39D4B7-FF2A-D640-ACAC-5141CDA266BA}" type="slidenum">
              <a:rPr lang="es-ES_tradnl" sz="1200"/>
              <a:pPr eaLnBrk="1" hangingPunct="1"/>
              <a:t>4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698AB9C-95F3-4441-869C-FB8EDA770BAB}" type="slidenum">
              <a:rPr lang="es-ES_tradnl" sz="1200"/>
              <a:pPr eaLnBrk="1" hangingPunct="1"/>
              <a:t>5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698AB9C-95F3-4441-869C-FB8EDA770BAB}" type="slidenum">
              <a:rPr lang="es-ES_tradnl" sz="1200"/>
              <a:pPr eaLnBrk="1" hangingPunct="1"/>
              <a:t>6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0EC735D-7229-9C44-9569-F2E5F43AEE3B}" type="slidenum">
              <a:rPr lang="es-ES_tradnl" sz="1200"/>
              <a:pPr eaLnBrk="1" hangingPunct="1"/>
              <a:t>7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0EC735D-7229-9C44-9569-F2E5F43AEE3B}" type="slidenum">
              <a:rPr lang="es-ES_tradnl" sz="1200"/>
              <a:pPr eaLnBrk="1" hangingPunct="1"/>
              <a:t>8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B969923-DC81-9B41-8E67-856554ECA947}" type="slidenum">
              <a:rPr lang="es-ES_tradnl" sz="1200"/>
              <a:pPr eaLnBrk="1" hangingPunct="1"/>
              <a:t>9</a:t>
            </a:fld>
            <a:endParaRPr lang="es-ES_tradnl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755275-E6CF-5446-9736-5622EC8CFBC7}" type="slidenum">
              <a:rPr lang="es-ES_tradnl" sz="1200"/>
              <a:pPr eaLnBrk="1" hangingPunct="1"/>
              <a:t>10</a:t>
            </a:fld>
            <a:endParaRPr lang="es-ES_tradn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B51D4-5BF9-8148-B4D5-59D498C6F9BF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CD15C-EC0D-4442-894B-C9883558B46B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000682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B4863-A7A5-4F42-9C4C-8FA0018286E2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C10E5-C1AD-3743-A730-C06E6F138F1D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7031581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F7407-D488-EA46-B7B3-0AFF7474BCE0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D76C4-C39D-374B-99F2-E1FFBF6C91F1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745594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CD62D-3433-B147-896E-CEC1B532A2F3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A00F1-5AAA-B44B-9308-45CAE246C0F7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876375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614FA-BCF9-6547-9E95-B904433DBEE3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E7D3F-9975-C74C-A129-944994DA6B44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533180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75CA-8F9F-8E47-9380-FEB79B37B26D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6BC6-E205-924A-8623-1CBF2191E883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454894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FA89A-2193-6246-8985-E2D2D3E93F39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59FBF-C2D2-D742-A5A5-EDE12F760E07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960882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FD8D6-C7CB-FB41-8D2A-ECC9649A70C4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60354-B431-E848-A556-9B4FD20CD28C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68153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C6DB8-D38B-7349-90A1-0065CA8F1A46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E1A6D-9955-F049-8A1F-EB832BF6A54F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641605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5E1FC-BE1A-E740-A8ED-047C5F322C79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69E87-26B1-A64F-B127-DEBA969F3F2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319121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8D11B-3DCD-6942-97DD-0DA8B4EC3D7D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2202D-9176-2145-B45B-9E3AFC97CA74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0311838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46F78899-DB3B-3348-8902-9BB59532D14C}" type="datetime1">
              <a:rPr lang="es-ES_tradnl"/>
              <a:pPr>
                <a:defRPr/>
              </a:pPr>
              <a:t>1/7/16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C5976353-1E44-F041-AB61-6BF6BA11CAA7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fade/>
  </p:transition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Geneva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Geneva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  <a:cs typeface="Geneva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Geneva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5" descr="inicio_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itle 1"/>
          <p:cNvSpPr txBox="1">
            <a:spLocks/>
          </p:cNvSpPr>
          <p:nvPr/>
        </p:nvSpPr>
        <p:spPr bwMode="auto">
          <a:xfrm>
            <a:off x="190500" y="4191000"/>
            <a:ext cx="8763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_tradnl" sz="4400" b="1" dirty="0" smtClean="0">
                <a:solidFill>
                  <a:srgbClr val="112E6B"/>
                </a:solidFill>
                <a:cs typeface="Arial" pitchFamily="34" charset="0"/>
              </a:rPr>
              <a:t>Grupos Pequeños Saludables</a:t>
            </a:r>
            <a:endParaRPr lang="es-ES_tradnl" sz="4400" b="1" dirty="0">
              <a:solidFill>
                <a:srgbClr val="112E6B"/>
              </a:solidFill>
              <a:cs typeface="Arial" pitchFamily="34" charset="0"/>
            </a:endParaRPr>
          </a:p>
          <a:p>
            <a:pPr algn="ctr"/>
            <a:r>
              <a:rPr lang="es-ES_tradnl" sz="1600" dirty="0">
                <a:cs typeface="Arial" pitchFamily="34" charset="0"/>
              </a:rPr>
              <a:t>(en este espacio se recomienda ubicar el de la logo denominación o iglesia madre, o reemplazar la primera lámina)</a:t>
            </a:r>
          </a:p>
        </p:txBody>
      </p:sp>
    </p:spTree>
    <p:extLst>
      <p:ext uri="{BB962C8B-B14F-4D97-AF65-F5344CB8AC3E}">
        <p14:creationId xmlns:p14="http://schemas.microsoft.com/office/powerpoint/2010/main" val="103734722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Herramienta</a:t>
            </a:r>
            <a:endParaRPr lang="es-ES_tradnl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1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85158" y="1772816"/>
            <a:ext cx="79211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Describa el contexto en el que su iglesia se encuentra.</a:t>
            </a:r>
            <a:endParaRPr lang="es-ES" sz="4000" dirty="0"/>
          </a:p>
        </p:txBody>
      </p:sp>
      <p:pic>
        <p:nvPicPr>
          <p:cNvPr id="7" name="Imagen 6" descr="MC90043263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286" y="3096255"/>
            <a:ext cx="2286000" cy="2286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95288" y="3774907"/>
            <a:ext cx="7533814" cy="23903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3200" baseline="30000" dirty="0">
                <a:solidFill>
                  <a:srgbClr val="000000"/>
                </a:solidFill>
                <a:latin typeface="BlissPro"/>
              </a:rPr>
              <a:t>¿Cuál y como ha sido su experiencia con los grupos pequeños? </a:t>
            </a:r>
          </a:p>
          <a:p>
            <a:pPr algn="just"/>
            <a:endParaRPr lang="es-ES_tradnl" sz="3200" baseline="30000" dirty="0">
              <a:solidFill>
                <a:srgbClr val="000000"/>
              </a:solidFill>
              <a:latin typeface="BlissPro"/>
            </a:endParaRPr>
          </a:p>
          <a:p>
            <a:pPr algn="just"/>
            <a:endParaRPr lang="es-ES_tradnl" sz="3200" baseline="30000" dirty="0">
              <a:solidFill>
                <a:srgbClr val="000000"/>
              </a:solidFill>
              <a:latin typeface="BlissPro"/>
            </a:endParaRPr>
          </a:p>
          <a:p>
            <a:r>
              <a:rPr lang="es-ES_tradnl" sz="3200" baseline="30000" dirty="0">
                <a:solidFill>
                  <a:srgbClr val="000000"/>
                </a:solidFill>
                <a:latin typeface="BlissPro"/>
              </a:rPr>
              <a:t>¿Puede mencionar algún ejemplo de éxito con este método? </a:t>
            </a:r>
          </a:p>
          <a:p>
            <a:pPr algn="just"/>
            <a:endParaRPr lang="es-ES_tradnl" sz="3200" baseline="30000" dirty="0">
              <a:solidFill>
                <a:srgbClr val="000000"/>
              </a:solidFill>
              <a:latin typeface="BlissPro"/>
            </a:endParaRPr>
          </a:p>
          <a:p>
            <a:pPr algn="just"/>
            <a:endParaRPr lang="es-ES_tradnl" sz="3200" baseline="30000" dirty="0">
              <a:solidFill>
                <a:srgbClr val="000000"/>
              </a:solidFill>
              <a:latin typeface="BlissPro"/>
            </a:endParaRPr>
          </a:p>
          <a:p>
            <a:r>
              <a:rPr lang="es-ES_tradnl" sz="3200" baseline="30000" dirty="0">
                <a:solidFill>
                  <a:srgbClr val="000000"/>
                </a:solidFill>
                <a:latin typeface="BlissPro"/>
              </a:rPr>
              <a:t>¿Cuáles son los retos, si alguno, de trabajar con grupos pequeños? </a:t>
            </a:r>
          </a:p>
        </p:txBody>
      </p:sp>
    </p:spTree>
    <p:extLst>
      <p:ext uri="{BB962C8B-B14F-4D97-AF65-F5344CB8AC3E}">
        <p14:creationId xmlns:p14="http://schemas.microsoft.com/office/powerpoint/2010/main" val="237177307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ubtitle 2"/>
          <p:cNvSpPr txBox="1">
            <a:spLocks/>
          </p:cNvSpPr>
          <p:nvPr/>
        </p:nvSpPr>
        <p:spPr bwMode="auto">
          <a:xfrm>
            <a:off x="1151620" y="1124744"/>
            <a:ext cx="6840760" cy="5476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400" b="1" dirty="0">
                <a:latin typeface="Arial"/>
                <a:cs typeface="Arial"/>
              </a:rPr>
              <a:t>Sesión 1</a:t>
            </a:r>
            <a:endParaRPr lang="es-ES_tradnl" sz="2400" dirty="0">
              <a:latin typeface="Arial"/>
              <a:cs typeface="Arial"/>
            </a:endParaRPr>
          </a:p>
          <a:p>
            <a:r>
              <a:rPr lang="es-ES_tradnl" sz="2400" dirty="0">
                <a:latin typeface="Arial"/>
                <a:cs typeface="Arial"/>
              </a:rPr>
              <a:t>Fundamentos esenciales de los Grupos Pequeños </a:t>
            </a:r>
            <a:r>
              <a:rPr lang="es-ES_tradnl" sz="2400" dirty="0" smtClean="0">
                <a:latin typeface="Arial"/>
                <a:cs typeface="Arial"/>
              </a:rPr>
              <a:t>Saludables</a:t>
            </a:r>
            <a:endParaRPr lang="es-ES_tradnl" sz="2400" dirty="0">
              <a:latin typeface="Arial"/>
              <a:cs typeface="Arial"/>
            </a:endParaRPr>
          </a:p>
          <a:p>
            <a:endParaRPr lang="es-ES_tradnl" sz="1600" b="1" dirty="0" smtClean="0">
              <a:latin typeface="Arial"/>
              <a:cs typeface="Arial"/>
            </a:endParaRPr>
          </a:p>
          <a:p>
            <a:r>
              <a:rPr lang="es-ES_tradnl" sz="2400" b="1" dirty="0" smtClean="0">
                <a:latin typeface="Arial"/>
                <a:cs typeface="Arial"/>
              </a:rPr>
              <a:t>Sesión 2</a:t>
            </a:r>
          </a:p>
          <a:p>
            <a:r>
              <a:rPr lang="es-ES_tradnl" sz="2400" dirty="0" smtClean="0">
                <a:latin typeface="Arial"/>
                <a:cs typeface="Arial"/>
              </a:rPr>
              <a:t>¿</a:t>
            </a:r>
            <a:r>
              <a:rPr lang="es-ES_tradnl" sz="2400" dirty="0">
                <a:latin typeface="Arial"/>
                <a:cs typeface="Arial"/>
              </a:rPr>
              <a:t>Qué es un Grupo Pequeño Saludable</a:t>
            </a:r>
            <a:r>
              <a:rPr lang="es-ES_tradnl" sz="2400" dirty="0" smtClean="0">
                <a:latin typeface="Arial"/>
                <a:cs typeface="Arial"/>
              </a:rPr>
              <a:t>?</a:t>
            </a:r>
            <a:endParaRPr lang="es-ES_tradnl" sz="2400" dirty="0">
              <a:latin typeface="Arial"/>
              <a:cs typeface="Arial"/>
            </a:endParaRPr>
          </a:p>
          <a:p>
            <a:endParaRPr lang="es-ES_tradnl" sz="1600" b="1" dirty="0" smtClean="0">
              <a:latin typeface="Arial"/>
              <a:cs typeface="Arial"/>
            </a:endParaRPr>
          </a:p>
          <a:p>
            <a:r>
              <a:rPr lang="es-ES_tradnl" sz="2400" b="1" dirty="0" smtClean="0">
                <a:latin typeface="Arial"/>
                <a:cs typeface="Arial"/>
              </a:rPr>
              <a:t>Sesión </a:t>
            </a:r>
            <a:r>
              <a:rPr lang="es-ES_tradnl" sz="2400" b="1" dirty="0">
                <a:latin typeface="Arial"/>
                <a:cs typeface="Arial"/>
              </a:rPr>
              <a:t>3 </a:t>
            </a:r>
          </a:p>
          <a:p>
            <a:r>
              <a:rPr lang="es-ES_tradnl" sz="2400" dirty="0">
                <a:latin typeface="Arial"/>
                <a:cs typeface="Arial"/>
              </a:rPr>
              <a:t>Cinco propósito poderosos de los </a:t>
            </a:r>
            <a:r>
              <a:rPr lang="es-ES_tradnl" sz="2400" dirty="0" smtClean="0">
                <a:latin typeface="Arial"/>
                <a:cs typeface="Arial"/>
              </a:rPr>
              <a:t>Grupos Pequeños Saludables</a:t>
            </a:r>
            <a:endParaRPr lang="es-ES_tradnl" sz="2400" dirty="0">
              <a:latin typeface="Arial"/>
              <a:cs typeface="Arial"/>
            </a:endParaRPr>
          </a:p>
          <a:p>
            <a:endParaRPr lang="es-ES_tradnl" sz="1600" b="1" dirty="0" smtClean="0">
              <a:latin typeface="Arial"/>
              <a:cs typeface="Arial"/>
            </a:endParaRPr>
          </a:p>
          <a:p>
            <a:r>
              <a:rPr lang="es-ES_tradnl" sz="2400" b="1" dirty="0" smtClean="0">
                <a:latin typeface="Arial"/>
                <a:cs typeface="Arial"/>
              </a:rPr>
              <a:t>Sesión </a:t>
            </a:r>
            <a:r>
              <a:rPr lang="es-ES_tradnl" sz="2400" b="1" dirty="0">
                <a:latin typeface="Arial"/>
                <a:cs typeface="Arial"/>
              </a:rPr>
              <a:t>4</a:t>
            </a:r>
          </a:p>
          <a:p>
            <a:r>
              <a:rPr lang="es-ES_tradnl" sz="2400" dirty="0">
                <a:latin typeface="Arial"/>
                <a:cs typeface="Arial"/>
              </a:rPr>
              <a:t>¿Cómo iniciar o revitalizar un ministerio de </a:t>
            </a:r>
            <a:r>
              <a:rPr lang="es-ES_tradnl" sz="2400" dirty="0" smtClean="0">
                <a:latin typeface="Arial"/>
                <a:cs typeface="Arial"/>
              </a:rPr>
              <a:t>Grupos Pequeños Saludables?</a:t>
            </a:r>
            <a:endParaRPr lang="es-ES_tradnl" sz="2400" dirty="0">
              <a:latin typeface="Arial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90500" y="0"/>
            <a:ext cx="876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Geneva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Geneva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Geneva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Geneva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Geneva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-128"/>
                <a:cs typeface="Geneva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-128"/>
                <a:cs typeface="Geneva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-128"/>
                <a:cs typeface="Geneva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-128"/>
                <a:cs typeface="Geneva" charset="-128"/>
              </a:defRPr>
            </a:lvl9pPr>
          </a:lstStyle>
          <a:p>
            <a:pPr algn="l" eaLnBrk="1" hangingPunct="1"/>
            <a:r>
              <a:rPr lang="es-ES_tradnl" sz="3600" b="1" dirty="0" smtClean="0">
                <a:solidFill>
                  <a:srgbClr val="FFFFFF"/>
                </a:solidFill>
                <a:latin typeface="Times New Roman Italic" charset="0"/>
                <a:ea typeface="ＭＳ Ｐゴシック" pitchFamily="34" charset="-128"/>
                <a:cs typeface="Arial" pitchFamily="34" charset="0"/>
              </a:rPr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val="187389760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hom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410" name="Rectangle 7"/>
          <p:cNvSpPr>
            <a:spLocks noChangeArrowheads="1"/>
          </p:cNvSpPr>
          <p:nvPr/>
        </p:nvSpPr>
        <p:spPr bwMode="auto">
          <a:xfrm>
            <a:off x="457200" y="0"/>
            <a:ext cx="8291264" cy="3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3200" dirty="0" smtClean="0">
                <a:solidFill>
                  <a:schemeClr val="bg1"/>
                </a:solidFill>
                <a:latin typeface="Times New Roman Bold" charset="0"/>
              </a:rPr>
              <a:t>Sesión 1</a:t>
            </a:r>
          </a:p>
          <a:p>
            <a:r>
              <a:rPr lang="es-ES_tradnl" sz="4400" dirty="0" smtClean="0">
                <a:solidFill>
                  <a:schemeClr val="bg1"/>
                </a:solidFill>
                <a:latin typeface="Times New Roman Bold" charset="0"/>
              </a:rPr>
              <a:t>Fundamentos esenciales de los Grupos Pequeños Saludables (GPS)</a:t>
            </a:r>
            <a:endParaRPr lang="es-ES_tradnl" sz="4400" dirty="0">
              <a:solidFill>
                <a:schemeClr val="bg1"/>
              </a:solidFill>
              <a:latin typeface="Times New Roman Bold" charset="0"/>
            </a:endParaRPr>
          </a:p>
        </p:txBody>
      </p:sp>
      <p:sp>
        <p:nvSpPr>
          <p:cNvPr id="17413" name="Rectangle 11"/>
          <p:cNvSpPr>
            <a:spLocks noChangeArrowheads="1"/>
          </p:cNvSpPr>
          <p:nvPr/>
        </p:nvSpPr>
        <p:spPr bwMode="auto">
          <a:xfrm>
            <a:off x="457200" y="3212975"/>
            <a:ext cx="8172450" cy="345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ES_tradnl" sz="2800" b="1" dirty="0" smtClean="0">
                <a:solidFill>
                  <a:srgbClr val="112E6B"/>
                </a:solidFill>
              </a:rPr>
              <a:t>Objetivo</a:t>
            </a:r>
            <a:endParaRPr lang="es-ES_tradnl" sz="2800" b="1" dirty="0"/>
          </a:p>
          <a:p>
            <a:r>
              <a:rPr lang="es-ES" sz="2800" dirty="0" smtClean="0"/>
              <a:t>Esta </a:t>
            </a:r>
            <a:r>
              <a:rPr lang="es-ES" sz="2800" dirty="0"/>
              <a:t>sesión provee el fundamento para el uso de los grupos pequeños.</a:t>
            </a:r>
          </a:p>
          <a:p>
            <a:r>
              <a:rPr lang="es-ES" sz="2800" dirty="0"/>
              <a:t>1. Base Bíblica,</a:t>
            </a:r>
          </a:p>
          <a:p>
            <a:r>
              <a:rPr lang="es-ES" sz="2800" dirty="0"/>
              <a:t>2. Base Teológica,</a:t>
            </a:r>
          </a:p>
          <a:p>
            <a:r>
              <a:rPr lang="es-ES" sz="2800" dirty="0"/>
              <a:t>3. Base Histórico,</a:t>
            </a:r>
          </a:p>
          <a:p>
            <a:r>
              <a:rPr lang="es-ES" sz="2800" dirty="0"/>
              <a:t>4. Base Práctica</a:t>
            </a:r>
            <a:r>
              <a:rPr lang="es-ES" sz="2800" dirty="0" smtClean="0"/>
              <a:t>.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32730868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/>
          <p:cNvSpPr/>
          <p:nvPr/>
        </p:nvSpPr>
        <p:spPr>
          <a:xfrm>
            <a:off x="4475744" y="1735280"/>
            <a:ext cx="2376632" cy="2376632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r>
              <a:rPr lang="es-ES" sz="2000" b="1" dirty="0" smtClean="0">
                <a:latin typeface="Arial"/>
                <a:cs typeface="Arial"/>
              </a:rPr>
              <a:t>BASE </a:t>
            </a:r>
            <a:endParaRPr lang="es-ES" sz="2000" b="1" dirty="0">
              <a:latin typeface="Arial"/>
              <a:cs typeface="Arial"/>
            </a:endParaRPr>
          </a:p>
          <a:p>
            <a:pPr algn="ctr"/>
            <a:r>
              <a:rPr lang="es-ES" sz="2000" b="1" dirty="0" smtClean="0">
                <a:latin typeface="Arial"/>
                <a:cs typeface="Arial"/>
              </a:rPr>
              <a:t>HISTÓRICA</a:t>
            </a:r>
            <a:endParaRPr lang="es-ES" sz="2000" b="1" dirty="0">
              <a:latin typeface="Arial"/>
              <a:cs typeface="Arial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251520" y="1733698"/>
            <a:ext cx="2376632" cy="2376632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s-ES" sz="2000" b="1" dirty="0" smtClean="0">
                <a:latin typeface="Arial"/>
                <a:cs typeface="Arial"/>
              </a:rPr>
              <a:t>BASE </a:t>
            </a:r>
          </a:p>
          <a:p>
            <a:pPr algn="ctr"/>
            <a:r>
              <a:rPr lang="es-ES" sz="2000" b="1" dirty="0" smtClean="0">
                <a:latin typeface="Arial"/>
                <a:cs typeface="Arial"/>
              </a:rPr>
              <a:t>BÍBLICA</a:t>
            </a:r>
            <a:endParaRPr lang="es-ES" sz="2000" b="1" dirty="0">
              <a:latin typeface="Arial"/>
              <a:cs typeface="Arial"/>
            </a:endParaRPr>
          </a:p>
        </p:txBody>
      </p:sp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Fundamentos</a:t>
            </a:r>
            <a:endParaRPr lang="es-ES_tradnl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5364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1</a:t>
            </a:r>
          </a:p>
        </p:txBody>
      </p:sp>
      <p:sp>
        <p:nvSpPr>
          <p:cNvPr id="5" name="Elipse 4"/>
          <p:cNvSpPr/>
          <p:nvPr/>
        </p:nvSpPr>
        <p:spPr>
          <a:xfrm>
            <a:off x="2363632" y="1735280"/>
            <a:ext cx="2376632" cy="2376632"/>
          </a:xfrm>
          <a:prstGeom prst="ellipse">
            <a:avLst/>
          </a:prstGeom>
          <a:solidFill>
            <a:schemeClr val="accent3">
              <a:alpha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ES" sz="2000" b="1" dirty="0" smtClean="0">
                <a:latin typeface="Arial"/>
                <a:cs typeface="Arial"/>
              </a:rPr>
              <a:t>BASE </a:t>
            </a:r>
            <a:endParaRPr lang="es-ES" sz="2000" b="1" dirty="0">
              <a:latin typeface="Arial"/>
              <a:cs typeface="Arial"/>
            </a:endParaRPr>
          </a:p>
          <a:p>
            <a:pPr algn="ctr"/>
            <a:r>
              <a:rPr lang="es-ES" sz="2000" b="1" dirty="0" smtClean="0">
                <a:latin typeface="Arial"/>
                <a:cs typeface="Arial"/>
              </a:rPr>
              <a:t>TEOLÓGICA</a:t>
            </a:r>
            <a:endParaRPr lang="es-ES" sz="2000" b="1" dirty="0">
              <a:latin typeface="Arial"/>
              <a:cs typeface="Arial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6587856" y="1735280"/>
            <a:ext cx="2376632" cy="2376632"/>
          </a:xfrm>
          <a:prstGeom prst="ellipse">
            <a:avLst/>
          </a:prstGeom>
          <a:solidFill>
            <a:schemeClr val="accent6">
              <a:alpha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r>
              <a:rPr lang="es-ES" b="1" dirty="0" smtClean="0">
                <a:latin typeface="Arial"/>
                <a:cs typeface="Arial"/>
              </a:rPr>
              <a:t>BASE </a:t>
            </a:r>
            <a:endParaRPr lang="es-ES" b="1" dirty="0">
              <a:latin typeface="Arial"/>
              <a:cs typeface="Arial"/>
            </a:endParaRPr>
          </a:p>
          <a:p>
            <a:pPr algn="ctr"/>
            <a:r>
              <a:rPr lang="es-ES" b="1" dirty="0" smtClean="0">
                <a:latin typeface="Arial"/>
                <a:cs typeface="Arial"/>
              </a:rPr>
              <a:t>PRÁCTICA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31600" y="4399944"/>
            <a:ext cx="2016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i="1" dirty="0" smtClean="0"/>
              <a:t>Marcos 3</a:t>
            </a:r>
            <a:r>
              <a:rPr lang="es-ES_tradnl" i="1" dirty="0"/>
              <a:t>:</a:t>
            </a:r>
            <a:r>
              <a:rPr lang="es-ES_tradnl" i="1" dirty="0" smtClean="0"/>
              <a:t>14</a:t>
            </a:r>
          </a:p>
          <a:p>
            <a:pPr algn="ctr"/>
            <a:r>
              <a:rPr lang="es-ES_tradnl" i="1" dirty="0" smtClean="0"/>
              <a:t>Mateo 28</a:t>
            </a:r>
            <a:r>
              <a:rPr lang="es-ES_tradnl" i="1" dirty="0"/>
              <a:t>:</a:t>
            </a:r>
            <a:r>
              <a:rPr lang="es-ES_tradnl" i="1" dirty="0" smtClean="0"/>
              <a:t>19ª</a:t>
            </a:r>
          </a:p>
          <a:p>
            <a:pPr algn="ctr"/>
            <a:r>
              <a:rPr lang="es-ES_tradnl" i="1" dirty="0" smtClean="0"/>
              <a:t>Lucas 13:18-21</a:t>
            </a:r>
          </a:p>
          <a:p>
            <a:pPr algn="ctr"/>
            <a:r>
              <a:rPr lang="es-ES" i="1" dirty="0" smtClean="0"/>
              <a:t>Romanos 16:5 Colosense 4:15</a:t>
            </a:r>
            <a:endParaRPr lang="es-ES" i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543712" y="4399944"/>
            <a:ext cx="2016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La Trinidad</a:t>
            </a:r>
          </a:p>
          <a:p>
            <a:pPr algn="ctr"/>
            <a:r>
              <a:rPr lang="es-ES" dirty="0" smtClean="0"/>
              <a:t>La imagen de Dios</a:t>
            </a:r>
          </a:p>
          <a:p>
            <a:pPr algn="ctr"/>
            <a:r>
              <a:rPr lang="es-ES" dirty="0" smtClean="0"/>
              <a:t>La Misión de Dios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4655824" y="4399944"/>
            <a:ext cx="201647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Iglesia primitiva</a:t>
            </a:r>
          </a:p>
          <a:p>
            <a:pPr algn="ctr"/>
            <a:r>
              <a:rPr lang="es-ES" dirty="0" smtClean="0"/>
              <a:t>Los monjes irlandeses</a:t>
            </a:r>
          </a:p>
          <a:p>
            <a:pPr algn="ctr"/>
            <a:r>
              <a:rPr lang="es-ES" dirty="0" smtClean="0"/>
              <a:t>Los Hugonotes</a:t>
            </a:r>
          </a:p>
          <a:p>
            <a:pPr algn="ctr"/>
            <a:r>
              <a:rPr lang="es-ES" dirty="0" smtClean="0"/>
              <a:t>Los Invisibles </a:t>
            </a:r>
          </a:p>
          <a:p>
            <a:pPr algn="ctr"/>
            <a:r>
              <a:rPr lang="es-ES" dirty="0" smtClean="0"/>
              <a:t>Nuestra historia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767936" y="4399944"/>
            <a:ext cx="2016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Puerta de entrada </a:t>
            </a:r>
            <a:r>
              <a:rPr lang="es-ES" sz="1600" dirty="0" smtClean="0"/>
              <a:t>Evangeliza </a:t>
            </a:r>
            <a:r>
              <a:rPr lang="es-ES" sz="1600" dirty="0"/>
              <a:t>y </a:t>
            </a:r>
            <a:r>
              <a:rPr lang="es-ES" sz="1600" dirty="0" smtClean="0"/>
              <a:t>discipula </a:t>
            </a:r>
          </a:p>
          <a:p>
            <a:pPr algn="ctr"/>
            <a:r>
              <a:rPr lang="es-ES" sz="1600" dirty="0" smtClean="0"/>
              <a:t>Acelera </a:t>
            </a:r>
            <a:r>
              <a:rPr lang="es-ES" sz="1600" dirty="0"/>
              <a:t>crecimiento espiritual</a:t>
            </a:r>
          </a:p>
          <a:p>
            <a:pPr algn="ctr"/>
            <a:r>
              <a:rPr lang="es-ES" sz="1600" dirty="0"/>
              <a:t>Desarrolla más líderes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2530360" y="4221088"/>
            <a:ext cx="0" cy="178347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4631300" y="4221088"/>
            <a:ext cx="0" cy="178347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6732240" y="4221088"/>
            <a:ext cx="0" cy="1783478"/>
          </a:xfrm>
          <a:prstGeom prst="line">
            <a:avLst/>
          </a:prstGeom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83639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5" grpId="0" animBg="1"/>
      <p:bldP spid="7" grpId="0" animBg="1"/>
      <p:bldP spid="3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412750" y="0"/>
            <a:ext cx="8731250" cy="914400"/>
          </a:xfrm>
        </p:spPr>
        <p:txBody>
          <a:bodyPr/>
          <a:lstStyle/>
          <a:p>
            <a:pPr algn="l" eaLnBrk="1" hangingPunct="1"/>
            <a:r>
              <a:rPr lang="es-ES_tradnl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Base bíblica</a:t>
            </a:r>
            <a:endParaRPr lang="es-ES_tradnl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5362" name="Rectángulo 1"/>
          <p:cNvSpPr>
            <a:spLocks noChangeArrowheads="1"/>
          </p:cNvSpPr>
          <p:nvPr/>
        </p:nvSpPr>
        <p:spPr bwMode="auto">
          <a:xfrm>
            <a:off x="213259" y="1149126"/>
            <a:ext cx="8717482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sz="2800" b="1" dirty="0" smtClean="0">
                <a:solidFill>
                  <a:srgbClr val="142D6A"/>
                </a:solidFill>
              </a:rPr>
              <a:t>JESÚS Y SUS DISCÍPULOS: </a:t>
            </a:r>
          </a:p>
          <a:p>
            <a:pPr marL="971550" lvl="1" indent="-514350">
              <a:buAutoNum type="alphaLcPeriod"/>
              <a:defRPr/>
            </a:pPr>
            <a:endParaRPr lang="es-ES_tradnl" sz="2000" dirty="0" smtClean="0"/>
          </a:p>
          <a:p>
            <a:pPr marL="971550" lvl="1" indent="-514350">
              <a:buAutoNum type="alphaLcPeriod"/>
              <a:defRPr/>
            </a:pPr>
            <a:r>
              <a:rPr lang="es-ES_tradnl" sz="2800" dirty="0" smtClean="0"/>
              <a:t>Preparó y </a:t>
            </a:r>
            <a:r>
              <a:rPr lang="es-ES_tradnl" sz="2800" b="1" u="sng" dirty="0" smtClean="0">
                <a:solidFill>
                  <a:srgbClr val="142D6A"/>
                </a:solidFill>
              </a:rPr>
              <a:t>ENVIÓ</a:t>
            </a:r>
            <a:r>
              <a:rPr lang="es-ES_tradnl" sz="2800" b="1" dirty="0"/>
              <a:t> </a:t>
            </a:r>
            <a:r>
              <a:rPr lang="es-ES_tradnl" sz="2800" dirty="0" smtClean="0"/>
              <a:t>a sus discípulos a predicar.</a:t>
            </a:r>
          </a:p>
          <a:p>
            <a:pPr marL="1428750" lvl="2" indent="-514350">
              <a:buFont typeface="Arial"/>
              <a:buChar char="•"/>
              <a:defRPr/>
            </a:pPr>
            <a:r>
              <a:rPr lang="es-ES_tradnl" sz="2400" dirty="0"/>
              <a:t>Marcos 3:</a:t>
            </a:r>
            <a:r>
              <a:rPr lang="es-ES_tradnl" sz="2400" dirty="0" smtClean="0"/>
              <a:t>14</a:t>
            </a:r>
          </a:p>
          <a:p>
            <a:pPr marL="1428750" lvl="2" indent="-514350">
              <a:buFont typeface="Arial"/>
              <a:buChar char="•"/>
              <a:defRPr/>
            </a:pPr>
            <a:r>
              <a:rPr lang="es-ES_tradnl" sz="2400" dirty="0" smtClean="0"/>
              <a:t>Mateo 28:19ª</a:t>
            </a:r>
          </a:p>
          <a:p>
            <a:pPr marL="971550" lvl="1" indent="-514350">
              <a:buAutoNum type="alphaLcPeriod"/>
              <a:defRPr/>
            </a:pPr>
            <a:endParaRPr lang="es-ES_tradnl" sz="1600" dirty="0" smtClean="0"/>
          </a:p>
          <a:p>
            <a:pPr marL="971550" lvl="1" indent="-514350">
              <a:buAutoNum type="alphaLcPeriod"/>
              <a:defRPr/>
            </a:pPr>
            <a:r>
              <a:rPr lang="es-ES_tradnl" sz="2800" dirty="0" smtClean="0"/>
              <a:t>Enseñó y ejemplificó con su vida.</a:t>
            </a:r>
          </a:p>
          <a:p>
            <a:pPr marL="1428750" lvl="2" indent="-514350">
              <a:buFont typeface="Arial"/>
              <a:buChar char="•"/>
              <a:defRPr/>
            </a:pPr>
            <a:r>
              <a:rPr lang="es-ES_tradnl" sz="2400" dirty="0" smtClean="0"/>
              <a:t>Conocimiento</a:t>
            </a:r>
          </a:p>
          <a:p>
            <a:pPr marL="1428750" lvl="2" indent="-514350">
              <a:buFont typeface="Arial"/>
              <a:buChar char="•"/>
              <a:defRPr/>
            </a:pPr>
            <a:r>
              <a:rPr lang="es-ES_tradnl" sz="2400" dirty="0" smtClean="0"/>
              <a:t>Actitudes</a:t>
            </a:r>
          </a:p>
          <a:p>
            <a:pPr marL="1428750" lvl="2" indent="-514350">
              <a:buFont typeface="Arial"/>
              <a:buChar char="•"/>
              <a:defRPr/>
            </a:pPr>
            <a:r>
              <a:rPr lang="es-ES_tradnl" sz="2400" dirty="0" smtClean="0"/>
              <a:t>Comportamientos espirituales.</a:t>
            </a:r>
            <a:endParaRPr lang="es-ES_tradnl" sz="2400" dirty="0"/>
          </a:p>
          <a:p>
            <a:pPr lvl="2">
              <a:defRPr/>
            </a:pPr>
            <a:endParaRPr lang="es-ES_tradnl" dirty="0" smtClean="0"/>
          </a:p>
          <a:p>
            <a:pPr marL="971550" lvl="1" indent="-514350">
              <a:buAutoNum type="alphaLcPeriod"/>
              <a:defRPr/>
            </a:pPr>
            <a:r>
              <a:rPr lang="es-ES_tradnl" sz="2800" dirty="0" smtClean="0"/>
              <a:t>Modeló el GPS como expresión del </a:t>
            </a:r>
            <a:r>
              <a:rPr lang="es-ES_tradnl" sz="2800" b="1" u="sng" dirty="0" smtClean="0">
                <a:solidFill>
                  <a:srgbClr val="142D6A"/>
                </a:solidFill>
              </a:rPr>
              <a:t>REINO</a:t>
            </a:r>
            <a:r>
              <a:rPr lang="es-ES_tradnl" sz="2800" b="1" dirty="0" smtClean="0">
                <a:solidFill>
                  <a:srgbClr val="142D6A"/>
                </a:solidFill>
              </a:rPr>
              <a:t>.</a:t>
            </a:r>
          </a:p>
          <a:p>
            <a:pPr marL="1428750" lvl="2" indent="-514350">
              <a:buFont typeface="Arial"/>
              <a:buChar char="•"/>
              <a:defRPr/>
            </a:pPr>
            <a:r>
              <a:rPr lang="es-ES_tradnl" sz="2400" dirty="0" smtClean="0"/>
              <a:t>Semilla de mostaza</a:t>
            </a:r>
          </a:p>
          <a:p>
            <a:pPr marL="1428750" lvl="2" indent="-514350">
              <a:buFont typeface="Arial"/>
              <a:buChar char="•"/>
              <a:defRPr/>
            </a:pPr>
            <a:r>
              <a:rPr lang="es-ES_tradnl" sz="2400" dirty="0" smtClean="0"/>
              <a:t>La levadura</a:t>
            </a:r>
            <a:endParaRPr lang="es-ES_tradnl" sz="2400" dirty="0"/>
          </a:p>
        </p:txBody>
      </p:sp>
      <p:sp>
        <p:nvSpPr>
          <p:cNvPr id="17412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1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3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412750" y="0"/>
            <a:ext cx="8731250" cy="914400"/>
          </a:xfrm>
        </p:spPr>
        <p:txBody>
          <a:bodyPr/>
          <a:lstStyle/>
          <a:p>
            <a:pPr algn="l" eaLnBrk="1" hangingPunct="1"/>
            <a:r>
              <a:rPr lang="es-ES_tradnl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Base bíblica</a:t>
            </a:r>
            <a:endParaRPr lang="es-ES_tradnl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5362" name="Rectángulo 1"/>
          <p:cNvSpPr>
            <a:spLocks noChangeArrowheads="1"/>
          </p:cNvSpPr>
          <p:nvPr/>
        </p:nvSpPr>
        <p:spPr bwMode="auto">
          <a:xfrm>
            <a:off x="213259" y="1579433"/>
            <a:ext cx="8717482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sz="2800" b="1" dirty="0" smtClean="0">
                <a:solidFill>
                  <a:srgbClr val="142D6A"/>
                </a:solidFill>
              </a:rPr>
              <a:t>LA IGLESIA PRIMITIVA </a:t>
            </a:r>
          </a:p>
          <a:p>
            <a:pPr>
              <a:defRPr/>
            </a:pPr>
            <a:r>
              <a:rPr lang="es-ES_tradnl" sz="2800" b="1" dirty="0" smtClean="0">
                <a:solidFill>
                  <a:srgbClr val="142D6A"/>
                </a:solidFill>
              </a:rPr>
              <a:t>SE REUNÍA EN LAS CASAS</a:t>
            </a:r>
          </a:p>
          <a:p>
            <a:pPr marL="971550" lvl="1" indent="-514350">
              <a:buAutoNum type="alphaLcPeriod"/>
              <a:defRPr/>
            </a:pPr>
            <a:endParaRPr lang="es-ES_tradnl" sz="2000" dirty="0" smtClean="0"/>
          </a:p>
          <a:p>
            <a:pPr marL="971550" lvl="1" indent="-514350">
              <a:buAutoNum type="alphaLcPeriod"/>
              <a:defRPr/>
            </a:pPr>
            <a:r>
              <a:rPr lang="es-ES_tradnl" sz="2800" dirty="0" smtClean="0"/>
              <a:t>Romanos 16:5</a:t>
            </a:r>
          </a:p>
          <a:p>
            <a:pPr lvl="1">
              <a:defRPr/>
            </a:pPr>
            <a:r>
              <a:rPr lang="es-ES" sz="2800" i="1" dirty="0">
                <a:latin typeface="Times New Roman"/>
                <a:cs typeface="Times New Roman"/>
              </a:rPr>
              <a:t>Saludad también </a:t>
            </a:r>
            <a:r>
              <a:rPr lang="es-ES" sz="4000" b="1" i="1" dirty="0">
                <a:solidFill>
                  <a:srgbClr val="10315B"/>
                </a:solidFill>
                <a:latin typeface="Times New Roman"/>
                <a:cs typeface="Times New Roman"/>
              </a:rPr>
              <a:t>a la iglesia de </a:t>
            </a:r>
            <a:r>
              <a:rPr lang="es-ES" sz="4000" b="1" i="1" dirty="0" smtClean="0">
                <a:solidFill>
                  <a:srgbClr val="10315B"/>
                </a:solidFill>
                <a:latin typeface="Times New Roman"/>
                <a:cs typeface="Times New Roman"/>
              </a:rPr>
              <a:t>su casa…</a:t>
            </a:r>
            <a:endParaRPr lang="es-ES" sz="4000" b="1" i="1" dirty="0">
              <a:solidFill>
                <a:srgbClr val="10315B"/>
              </a:solidFill>
              <a:latin typeface="Times New Roman"/>
              <a:cs typeface="Times New Roman"/>
            </a:endParaRPr>
          </a:p>
          <a:p>
            <a:pPr lvl="1" algn="ctr">
              <a:defRPr/>
            </a:pPr>
            <a:endParaRPr lang="es-ES_tradnl" sz="2800" dirty="0"/>
          </a:p>
          <a:p>
            <a:pPr marL="971550" lvl="1" indent="-514350">
              <a:buFont typeface="+mj-lt"/>
              <a:buAutoNum type="alphaLcPeriod" startAt="2"/>
              <a:defRPr/>
            </a:pPr>
            <a:r>
              <a:rPr lang="es-ES_tradnl" sz="2800" dirty="0" smtClean="0"/>
              <a:t>Colosenses 4:15</a:t>
            </a:r>
          </a:p>
          <a:p>
            <a:pPr lvl="1">
              <a:defRPr/>
            </a:pPr>
            <a:r>
              <a:rPr lang="es-ES" sz="2800" i="1" dirty="0">
                <a:latin typeface="Times New Roman"/>
                <a:cs typeface="Times New Roman"/>
              </a:rPr>
              <a:t>Saludad a los hermanos que están en </a:t>
            </a:r>
            <a:r>
              <a:rPr lang="es-ES" sz="2800" i="1" dirty="0" err="1">
                <a:latin typeface="Times New Roman"/>
                <a:cs typeface="Times New Roman"/>
              </a:rPr>
              <a:t>Laodicea</a:t>
            </a:r>
            <a:r>
              <a:rPr lang="es-ES" sz="2800" i="1" dirty="0">
                <a:latin typeface="Times New Roman"/>
                <a:cs typeface="Times New Roman"/>
              </a:rPr>
              <a:t>, y a Ninfas y </a:t>
            </a:r>
            <a:r>
              <a:rPr lang="es-ES" sz="4000" b="1" i="1" dirty="0">
                <a:solidFill>
                  <a:srgbClr val="10315B"/>
                </a:solidFill>
                <a:latin typeface="Times New Roman"/>
                <a:cs typeface="Times New Roman"/>
              </a:rPr>
              <a:t>a la iglesia que está en su casa</a:t>
            </a:r>
            <a:r>
              <a:rPr lang="es-ES" sz="3200" i="1" dirty="0">
                <a:latin typeface="Times New Roman"/>
                <a:cs typeface="Times New Roman"/>
              </a:rPr>
              <a:t>.</a:t>
            </a:r>
            <a:endParaRPr lang="es-ES_tradnl" sz="3200" i="1" dirty="0">
              <a:latin typeface="Times New Roman"/>
              <a:cs typeface="Times New Roman"/>
            </a:endParaRPr>
          </a:p>
          <a:p>
            <a:pPr marL="971550" lvl="1" indent="-514350">
              <a:buAutoNum type="alphaLcPeriod"/>
              <a:defRPr/>
            </a:pPr>
            <a:endParaRPr lang="es-ES_tradnl" sz="2400" dirty="0"/>
          </a:p>
        </p:txBody>
      </p:sp>
      <p:sp>
        <p:nvSpPr>
          <p:cNvPr id="17412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1</a:t>
            </a:r>
          </a:p>
        </p:txBody>
      </p:sp>
    </p:spTree>
    <p:extLst>
      <p:ext uri="{BB962C8B-B14F-4D97-AF65-F5344CB8AC3E}">
        <p14:creationId xmlns:p14="http://schemas.microsoft.com/office/powerpoint/2010/main" val="171502784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Base Teológica</a:t>
            </a:r>
            <a:endParaRPr lang="es-ES_tradnl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58" name="Rectángulo 1"/>
          <p:cNvSpPr>
            <a:spLocks noChangeArrowheads="1"/>
          </p:cNvSpPr>
          <p:nvPr/>
        </p:nvSpPr>
        <p:spPr bwMode="auto">
          <a:xfrm>
            <a:off x="539552" y="1176844"/>
            <a:ext cx="8136136" cy="63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ES_tradnl" sz="2800" b="1" dirty="0" smtClean="0">
                <a:solidFill>
                  <a:srgbClr val="10315B"/>
                </a:solidFill>
              </a:rPr>
              <a:t>LA TRINIDAD</a:t>
            </a:r>
            <a:endParaRPr lang="es-ES_tradnl" sz="1600" dirty="0" smtClean="0"/>
          </a:p>
          <a:p>
            <a:pPr>
              <a:lnSpc>
                <a:spcPct val="120000"/>
              </a:lnSpc>
            </a:pPr>
            <a:r>
              <a:rPr lang="es-ES_tradnl" sz="2800" dirty="0" smtClean="0"/>
              <a:t>La comunidad perfecta implica:</a:t>
            </a:r>
            <a:endParaRPr lang="es-ES_tradnl" sz="2800" b="1" u="sng" dirty="0" smtClean="0">
              <a:solidFill>
                <a:srgbClr val="10315B"/>
              </a:solidFill>
            </a:endParaRPr>
          </a:p>
          <a:p>
            <a:pPr marL="531813" lvl="2" indent="-531813">
              <a:lnSpc>
                <a:spcPct val="120000"/>
              </a:lnSpc>
              <a:buFont typeface="Arial"/>
              <a:buChar char="•"/>
            </a:pPr>
            <a:r>
              <a:rPr lang="es-ES_tradnl" sz="2800" b="1" u="sng" dirty="0" smtClean="0">
                <a:solidFill>
                  <a:srgbClr val="10315B"/>
                </a:solidFill>
              </a:rPr>
              <a:t>AMOR</a:t>
            </a:r>
            <a:endParaRPr lang="es-ES_tradnl" sz="1600" b="1" u="sng" dirty="0" smtClean="0">
              <a:solidFill>
                <a:srgbClr val="10315B"/>
              </a:solidFill>
            </a:endParaRPr>
          </a:p>
          <a:p>
            <a:pPr marL="531813" lvl="2" indent="-531813">
              <a:lnSpc>
                <a:spcPct val="120000"/>
              </a:lnSpc>
              <a:buFont typeface="Arial"/>
              <a:buChar char="•"/>
            </a:pPr>
            <a:r>
              <a:rPr lang="es-ES_tradnl" sz="2800" b="1" u="sng" dirty="0">
                <a:solidFill>
                  <a:srgbClr val="10315B"/>
                </a:solidFill>
              </a:rPr>
              <a:t>COMUNIÓN</a:t>
            </a:r>
          </a:p>
          <a:p>
            <a:pPr marL="531813" lvl="2" indent="-531813">
              <a:lnSpc>
                <a:spcPct val="120000"/>
              </a:lnSpc>
              <a:buFont typeface="Arial"/>
              <a:buChar char="•"/>
            </a:pPr>
            <a:r>
              <a:rPr lang="es-ES_tradnl" sz="2800" b="1" u="sng" dirty="0">
                <a:solidFill>
                  <a:srgbClr val="10315B"/>
                </a:solidFill>
              </a:rPr>
              <a:t>UNIDAD</a:t>
            </a:r>
          </a:p>
          <a:p>
            <a:pPr marL="971550" lvl="1" indent="-514350">
              <a:lnSpc>
                <a:spcPct val="120000"/>
              </a:lnSpc>
              <a:buFont typeface="Arial"/>
              <a:buChar char="•"/>
            </a:pPr>
            <a:endParaRPr lang="es-ES_tradnl" b="1" u="sng" dirty="0">
              <a:solidFill>
                <a:srgbClr val="10315B"/>
              </a:solidFill>
            </a:endParaRPr>
          </a:p>
          <a:p>
            <a:pPr>
              <a:lnSpc>
                <a:spcPct val="120000"/>
              </a:lnSpc>
            </a:pPr>
            <a:r>
              <a:rPr lang="es-ES_tradnl" sz="2800" b="1" dirty="0" smtClean="0">
                <a:solidFill>
                  <a:srgbClr val="10315B"/>
                </a:solidFill>
              </a:rPr>
              <a:t>LA IMAGEN DE DIOS</a:t>
            </a:r>
          </a:p>
          <a:p>
            <a:pPr>
              <a:lnSpc>
                <a:spcPct val="120000"/>
              </a:lnSpc>
            </a:pPr>
            <a:r>
              <a:rPr lang="es-ES_tradnl" sz="2800" dirty="0"/>
              <a:t>Cristiano está hecho para vivir en comunidad.</a:t>
            </a:r>
          </a:p>
          <a:p>
            <a:pPr>
              <a:lnSpc>
                <a:spcPct val="120000"/>
              </a:lnSpc>
            </a:pPr>
            <a:endParaRPr lang="es-ES_tradnl" sz="1400" dirty="0"/>
          </a:p>
          <a:p>
            <a:pPr>
              <a:lnSpc>
                <a:spcPct val="120000"/>
              </a:lnSpc>
            </a:pPr>
            <a:r>
              <a:rPr lang="es-ES_tradnl" sz="2800" b="1" dirty="0" smtClean="0">
                <a:solidFill>
                  <a:srgbClr val="10315B"/>
                </a:solidFill>
              </a:rPr>
              <a:t>LA MISIÓN DE DIOS</a:t>
            </a:r>
          </a:p>
          <a:p>
            <a:pPr>
              <a:lnSpc>
                <a:spcPct val="120000"/>
              </a:lnSpc>
            </a:pPr>
            <a:r>
              <a:rPr lang="es-ES_tradnl" sz="2800" dirty="0" smtClean="0"/>
              <a:t>Su misión es restaurar todas las cosas en Cristo.</a:t>
            </a:r>
            <a:endParaRPr lang="es-ES_tradnl" sz="2800" dirty="0"/>
          </a:p>
          <a:p>
            <a:pPr>
              <a:lnSpc>
                <a:spcPct val="120000"/>
              </a:lnSpc>
            </a:pPr>
            <a:endParaRPr lang="es-ES_tradnl" sz="2800" dirty="0"/>
          </a:p>
          <a:p>
            <a:pPr>
              <a:lnSpc>
                <a:spcPct val="120000"/>
              </a:lnSpc>
            </a:pPr>
            <a:endParaRPr lang="es-ES_tradnl" sz="2800" b="1" dirty="0">
              <a:solidFill>
                <a:srgbClr val="10315B"/>
              </a:solidFill>
            </a:endParaRPr>
          </a:p>
        </p:txBody>
      </p:sp>
      <p:sp>
        <p:nvSpPr>
          <p:cNvPr id="19459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1</a:t>
            </a:r>
          </a:p>
        </p:txBody>
      </p:sp>
      <p:pic>
        <p:nvPicPr>
          <p:cNvPr id="2" name="Imagen 1" descr="MC900441994.WMF"/>
          <p:cNvPicPr>
            <a:picLocks noChangeAspect="1"/>
          </p:cNvPicPr>
          <p:nvPr/>
        </p:nvPicPr>
        <p:blipFill>
          <a:blip r:embed="rId3">
            <a:alphaModFix amt="47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304629"/>
            <a:ext cx="2381523" cy="337575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4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4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>
                <a:solidFill>
                  <a:schemeClr val="bg1"/>
                </a:solidFill>
                <a:latin typeface="Arial" charset="0"/>
                <a:cs typeface="Arial" charset="0"/>
              </a:rPr>
              <a:t>Base Teológica</a:t>
            </a:r>
            <a:endParaRPr lang="es-ES_tradnl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9458" name="Rectángulo 1"/>
          <p:cNvSpPr>
            <a:spLocks noChangeArrowheads="1"/>
          </p:cNvSpPr>
          <p:nvPr/>
        </p:nvSpPr>
        <p:spPr bwMode="auto">
          <a:xfrm>
            <a:off x="389783" y="1196752"/>
            <a:ext cx="8646713" cy="59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s-ES_tradnl" sz="2800" dirty="0" smtClean="0"/>
              <a:t>2. Tres dimensiones de la iglesia </a:t>
            </a:r>
            <a:r>
              <a:rPr lang="es-ES_tradnl" dirty="0" smtClean="0"/>
              <a:t>(Jean-Pierre </a:t>
            </a:r>
            <a:r>
              <a:rPr lang="es-ES_tradnl" dirty="0" err="1" smtClean="0"/>
              <a:t>Besse</a:t>
            </a:r>
            <a:r>
              <a:rPr lang="es-ES_tradnl" dirty="0" smtClean="0"/>
              <a:t>)</a:t>
            </a:r>
            <a:endParaRPr lang="es-ES_tradnl" sz="2600" dirty="0"/>
          </a:p>
        </p:txBody>
      </p:sp>
      <p:sp>
        <p:nvSpPr>
          <p:cNvPr id="19459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1</a:t>
            </a:r>
          </a:p>
        </p:txBody>
      </p:sp>
      <p:pic>
        <p:nvPicPr>
          <p:cNvPr id="2" name="Imagen 1" descr="UNIVERSA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9144000" cy="4572000"/>
          </a:xfrm>
          <a:prstGeom prst="rect">
            <a:avLst/>
          </a:prstGeom>
        </p:spPr>
      </p:pic>
      <p:pic>
        <p:nvPicPr>
          <p:cNvPr id="6" name="Imagen 5" descr="LOCA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9144000" cy="4572000"/>
          </a:xfrm>
          <a:prstGeom prst="rect">
            <a:avLst/>
          </a:prstGeom>
        </p:spPr>
      </p:pic>
      <p:pic>
        <p:nvPicPr>
          <p:cNvPr id="7" name="Imagen 6" descr="GRUPO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381" y="1916832"/>
            <a:ext cx="9144000" cy="457200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004048" y="3717032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aseline="30000" dirty="0"/>
              <a:t>Congregaciones donde se </a:t>
            </a:r>
            <a:r>
              <a:rPr lang="es-ES_tradnl" sz="2400" baseline="30000" dirty="0" smtClean="0"/>
              <a:t>encuentran </a:t>
            </a:r>
            <a:r>
              <a:rPr lang="es-ES_tradnl" sz="2400" baseline="30000" dirty="0"/>
              <a:t>creyentes  en una misma localidad para recibir enseñanza, orar y adorar a Dios.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4788024" y="2381979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aseline="30000" dirty="0"/>
              <a:t>La Esposa del Cordero y el Cuerpo de Cristo unida espiritualmente y distribuida por el mundo.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5480868" y="4941168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Grupo reducido de creyentes reunidos en cualquier lugar para orar, tener compañerismo y estudiar </a:t>
            </a:r>
            <a:r>
              <a:rPr lang="es-ES_tradnl" dirty="0" smtClean="0"/>
              <a:t>  </a:t>
            </a:r>
            <a:r>
              <a:rPr lang="es-ES_tradnl" dirty="0"/>
              <a:t>la Biblia.</a:t>
            </a:r>
          </a:p>
        </p:txBody>
      </p:sp>
    </p:spTree>
    <p:extLst>
      <p:ext uri="{BB962C8B-B14F-4D97-AF65-F5344CB8AC3E}">
        <p14:creationId xmlns:p14="http://schemas.microsoft.com/office/powerpoint/2010/main" val="159518347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395288" y="0"/>
            <a:ext cx="8748712" cy="914400"/>
          </a:xfrm>
        </p:spPr>
        <p:txBody>
          <a:bodyPr/>
          <a:lstStyle/>
          <a:p>
            <a:pPr algn="l" eaLnBrk="1" hangingPunct="1"/>
            <a:r>
              <a:rPr lang="es-ES_tradnl" sz="32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Base Histórica</a:t>
            </a:r>
            <a:endParaRPr lang="es-ES_tradnl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21508" name="Title 1"/>
          <p:cNvSpPr txBox="1">
            <a:spLocks/>
          </p:cNvSpPr>
          <p:nvPr/>
        </p:nvSpPr>
        <p:spPr bwMode="auto">
          <a:xfrm>
            <a:off x="6324600" y="6858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s-ES_tradnl" sz="2100">
                <a:solidFill>
                  <a:srgbClr val="FFFFFF"/>
                </a:solidFill>
                <a:cs typeface="Arial" charset="0"/>
              </a:rPr>
              <a:t>Sesión 1</a:t>
            </a:r>
          </a:p>
        </p:txBody>
      </p:sp>
      <p:sp>
        <p:nvSpPr>
          <p:cNvPr id="10" name="Forma libre 9"/>
          <p:cNvSpPr/>
          <p:nvPr/>
        </p:nvSpPr>
        <p:spPr>
          <a:xfrm>
            <a:off x="3653888" y="914400"/>
            <a:ext cx="1916863" cy="2203291"/>
          </a:xfrm>
          <a:custGeom>
            <a:avLst/>
            <a:gdLst>
              <a:gd name="connsiteX0" fmla="*/ 0 w 2202656"/>
              <a:gd name="connsiteY0" fmla="*/ 958155 h 1916310"/>
              <a:gd name="connsiteX1" fmla="*/ 479078 w 2202656"/>
              <a:gd name="connsiteY1" fmla="*/ 0 h 1916310"/>
              <a:gd name="connsiteX2" fmla="*/ 1723579 w 2202656"/>
              <a:gd name="connsiteY2" fmla="*/ 0 h 1916310"/>
              <a:gd name="connsiteX3" fmla="*/ 2202656 w 2202656"/>
              <a:gd name="connsiteY3" fmla="*/ 958155 h 1916310"/>
              <a:gd name="connsiteX4" fmla="*/ 1723579 w 2202656"/>
              <a:gd name="connsiteY4" fmla="*/ 1916310 h 1916310"/>
              <a:gd name="connsiteX5" fmla="*/ 479078 w 2202656"/>
              <a:gd name="connsiteY5" fmla="*/ 1916310 h 1916310"/>
              <a:gd name="connsiteX6" fmla="*/ 0 w 2202656"/>
              <a:gd name="connsiteY6" fmla="*/ 958155 h 191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2656" h="1916310">
                <a:moveTo>
                  <a:pt x="1101328" y="0"/>
                </a:moveTo>
                <a:lnTo>
                  <a:pt x="2202655" y="416798"/>
                </a:lnTo>
                <a:lnTo>
                  <a:pt x="2202655" y="1499513"/>
                </a:lnTo>
                <a:lnTo>
                  <a:pt x="1101328" y="1916310"/>
                </a:lnTo>
                <a:lnTo>
                  <a:pt x="1" y="1499513"/>
                </a:lnTo>
                <a:lnTo>
                  <a:pt x="1" y="416798"/>
                </a:lnTo>
                <a:lnTo>
                  <a:pt x="1101328" y="0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spcFirstLastPara="0" vert="horz" wrap="square" lIns="0" tIns="343247" rIns="0" bIns="343247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kern="1200" dirty="0" smtClean="0">
                <a:latin typeface="Arial"/>
                <a:cs typeface="Arial"/>
              </a:rPr>
              <a:t>La Iglesia </a:t>
            </a:r>
            <a:r>
              <a:rPr lang="es-ES" sz="2000" b="1" dirty="0" smtClean="0">
                <a:latin typeface="Arial"/>
                <a:cs typeface="Arial"/>
              </a:rPr>
              <a:t>P</a:t>
            </a:r>
            <a:r>
              <a:rPr lang="es-ES" sz="2000" b="1" kern="1200" dirty="0" smtClean="0">
                <a:latin typeface="Arial"/>
                <a:cs typeface="Arial"/>
              </a:rPr>
              <a:t>rimitiva</a:t>
            </a:r>
          </a:p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 smtClean="0">
                <a:latin typeface="Arial"/>
                <a:cs typeface="Arial"/>
              </a:rPr>
              <a:t>Siglo I</a:t>
            </a:r>
            <a:endParaRPr lang="es-ES" sz="1600" kern="1200" dirty="0">
              <a:latin typeface="Arial"/>
              <a:cs typeface="Arial"/>
            </a:endParaRPr>
          </a:p>
        </p:txBody>
      </p:sp>
      <p:sp>
        <p:nvSpPr>
          <p:cNvPr id="11" name="Forma libre 10"/>
          <p:cNvSpPr/>
          <p:nvPr/>
        </p:nvSpPr>
        <p:spPr>
          <a:xfrm>
            <a:off x="2614817" y="2784554"/>
            <a:ext cx="1916862" cy="2203291"/>
          </a:xfrm>
          <a:custGeom>
            <a:avLst/>
            <a:gdLst>
              <a:gd name="connsiteX0" fmla="*/ 0 w 2202656"/>
              <a:gd name="connsiteY0" fmla="*/ 958155 h 1916310"/>
              <a:gd name="connsiteX1" fmla="*/ 479078 w 2202656"/>
              <a:gd name="connsiteY1" fmla="*/ 0 h 1916310"/>
              <a:gd name="connsiteX2" fmla="*/ 1723579 w 2202656"/>
              <a:gd name="connsiteY2" fmla="*/ 0 h 1916310"/>
              <a:gd name="connsiteX3" fmla="*/ 2202656 w 2202656"/>
              <a:gd name="connsiteY3" fmla="*/ 958155 h 1916310"/>
              <a:gd name="connsiteX4" fmla="*/ 1723579 w 2202656"/>
              <a:gd name="connsiteY4" fmla="*/ 1916310 h 1916310"/>
              <a:gd name="connsiteX5" fmla="*/ 479078 w 2202656"/>
              <a:gd name="connsiteY5" fmla="*/ 1916310 h 1916310"/>
              <a:gd name="connsiteX6" fmla="*/ 0 w 2202656"/>
              <a:gd name="connsiteY6" fmla="*/ 958155 h 191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2656" h="1916310">
                <a:moveTo>
                  <a:pt x="1101328" y="0"/>
                </a:moveTo>
                <a:lnTo>
                  <a:pt x="2202655" y="416798"/>
                </a:lnTo>
                <a:lnTo>
                  <a:pt x="2202655" y="1499513"/>
                </a:lnTo>
                <a:lnTo>
                  <a:pt x="1101328" y="1916310"/>
                </a:lnTo>
                <a:lnTo>
                  <a:pt x="1" y="1499513"/>
                </a:lnTo>
                <a:lnTo>
                  <a:pt x="1" y="416798"/>
                </a:lnTo>
                <a:lnTo>
                  <a:pt x="1101328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0" tIns="419447" rIns="0" bIns="419447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Aft>
                <a:spcPct val="35000"/>
              </a:spcAft>
            </a:pPr>
            <a:r>
              <a:rPr lang="es-ES" sz="2000" b="1" dirty="0">
                <a:latin typeface="Arial"/>
                <a:cs typeface="Arial"/>
              </a:rPr>
              <a:t>Los monjes </a:t>
            </a:r>
            <a:r>
              <a:rPr lang="es-ES" sz="2000" b="1" dirty="0" smtClean="0">
                <a:latin typeface="Arial"/>
                <a:cs typeface="Arial"/>
              </a:rPr>
              <a:t>irlandeses</a:t>
            </a:r>
          </a:p>
          <a:p>
            <a:pPr algn="ctr" defTabSz="1600200">
              <a:lnSpc>
                <a:spcPct val="90000"/>
              </a:lnSpc>
              <a:spcAft>
                <a:spcPct val="35000"/>
              </a:spcAft>
            </a:pPr>
            <a:r>
              <a:rPr lang="es-ES" sz="1600" dirty="0">
                <a:latin typeface="Arial"/>
                <a:cs typeface="Arial"/>
              </a:rPr>
              <a:t>Siglo V</a:t>
            </a:r>
          </a:p>
        </p:txBody>
      </p:sp>
      <p:sp>
        <p:nvSpPr>
          <p:cNvPr id="13" name="Forma libre 12"/>
          <p:cNvSpPr/>
          <p:nvPr/>
        </p:nvSpPr>
        <p:spPr>
          <a:xfrm>
            <a:off x="4685030" y="2784554"/>
            <a:ext cx="1916862" cy="2203291"/>
          </a:xfrm>
          <a:custGeom>
            <a:avLst/>
            <a:gdLst>
              <a:gd name="connsiteX0" fmla="*/ 0 w 2202656"/>
              <a:gd name="connsiteY0" fmla="*/ 958155 h 1916310"/>
              <a:gd name="connsiteX1" fmla="*/ 479078 w 2202656"/>
              <a:gd name="connsiteY1" fmla="*/ 0 h 1916310"/>
              <a:gd name="connsiteX2" fmla="*/ 1723579 w 2202656"/>
              <a:gd name="connsiteY2" fmla="*/ 0 h 1916310"/>
              <a:gd name="connsiteX3" fmla="*/ 2202656 w 2202656"/>
              <a:gd name="connsiteY3" fmla="*/ 958155 h 1916310"/>
              <a:gd name="connsiteX4" fmla="*/ 1723579 w 2202656"/>
              <a:gd name="connsiteY4" fmla="*/ 1916310 h 1916310"/>
              <a:gd name="connsiteX5" fmla="*/ 479078 w 2202656"/>
              <a:gd name="connsiteY5" fmla="*/ 1916310 h 1916310"/>
              <a:gd name="connsiteX6" fmla="*/ 0 w 2202656"/>
              <a:gd name="connsiteY6" fmla="*/ 958155 h 191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2656" h="1916310">
                <a:moveTo>
                  <a:pt x="1101328" y="0"/>
                </a:moveTo>
                <a:lnTo>
                  <a:pt x="2202655" y="416798"/>
                </a:lnTo>
                <a:lnTo>
                  <a:pt x="2202655" y="1499513"/>
                </a:lnTo>
                <a:lnTo>
                  <a:pt x="1101328" y="1916310"/>
                </a:lnTo>
                <a:lnTo>
                  <a:pt x="1" y="1499513"/>
                </a:lnTo>
                <a:lnTo>
                  <a:pt x="1" y="416798"/>
                </a:lnTo>
                <a:lnTo>
                  <a:pt x="1101328" y="0"/>
                </a:ln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0" tIns="343247" rIns="0" bIns="343247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kern="1200" dirty="0" smtClean="0">
                <a:latin typeface="Arial"/>
                <a:cs typeface="Arial"/>
              </a:rPr>
              <a:t>Los   Hugonotes</a:t>
            </a:r>
          </a:p>
          <a:p>
            <a:pPr algn="ctr" defTabSz="1600200">
              <a:lnSpc>
                <a:spcPct val="90000"/>
              </a:lnSpc>
              <a:spcAft>
                <a:spcPct val="35000"/>
              </a:spcAft>
            </a:pPr>
            <a:r>
              <a:rPr lang="es-ES" sz="1600" dirty="0">
                <a:latin typeface="Arial"/>
                <a:cs typeface="Arial"/>
              </a:rPr>
              <a:t>Siglo </a:t>
            </a:r>
            <a:r>
              <a:rPr lang="es-ES" sz="1600" dirty="0" smtClean="0">
                <a:latin typeface="Arial"/>
                <a:cs typeface="Arial"/>
              </a:rPr>
              <a:t>XVII</a:t>
            </a:r>
            <a:endParaRPr lang="es-ES" sz="1600" dirty="0">
              <a:latin typeface="Arial"/>
              <a:cs typeface="Arial"/>
            </a:endParaRPr>
          </a:p>
        </p:txBody>
      </p:sp>
      <p:sp>
        <p:nvSpPr>
          <p:cNvPr id="14" name="Forma libre 13"/>
          <p:cNvSpPr/>
          <p:nvPr/>
        </p:nvSpPr>
        <p:spPr>
          <a:xfrm>
            <a:off x="5643461" y="4654707"/>
            <a:ext cx="1916862" cy="2203291"/>
          </a:xfrm>
          <a:custGeom>
            <a:avLst/>
            <a:gdLst>
              <a:gd name="connsiteX0" fmla="*/ 0 w 2202656"/>
              <a:gd name="connsiteY0" fmla="*/ 958155 h 1916310"/>
              <a:gd name="connsiteX1" fmla="*/ 479078 w 2202656"/>
              <a:gd name="connsiteY1" fmla="*/ 0 h 1916310"/>
              <a:gd name="connsiteX2" fmla="*/ 1723579 w 2202656"/>
              <a:gd name="connsiteY2" fmla="*/ 0 h 1916310"/>
              <a:gd name="connsiteX3" fmla="*/ 2202656 w 2202656"/>
              <a:gd name="connsiteY3" fmla="*/ 958155 h 1916310"/>
              <a:gd name="connsiteX4" fmla="*/ 1723579 w 2202656"/>
              <a:gd name="connsiteY4" fmla="*/ 1916310 h 1916310"/>
              <a:gd name="connsiteX5" fmla="*/ 479078 w 2202656"/>
              <a:gd name="connsiteY5" fmla="*/ 1916310 h 1916310"/>
              <a:gd name="connsiteX6" fmla="*/ 0 w 2202656"/>
              <a:gd name="connsiteY6" fmla="*/ 958155 h 191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2656" h="1916310">
                <a:moveTo>
                  <a:pt x="1101328" y="0"/>
                </a:moveTo>
                <a:lnTo>
                  <a:pt x="2202655" y="416798"/>
                </a:lnTo>
                <a:lnTo>
                  <a:pt x="2202655" y="1499513"/>
                </a:lnTo>
                <a:lnTo>
                  <a:pt x="1101328" y="1916310"/>
                </a:lnTo>
                <a:lnTo>
                  <a:pt x="1" y="1499513"/>
                </a:lnTo>
                <a:lnTo>
                  <a:pt x="1" y="416798"/>
                </a:lnTo>
                <a:lnTo>
                  <a:pt x="1101328" y="0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0" tIns="419447" rIns="0" bIns="419447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kern="1200" dirty="0" smtClean="0">
                <a:latin typeface="Arial"/>
                <a:cs typeface="Arial"/>
              </a:rPr>
              <a:t>Su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dirty="0" smtClean="0">
                <a:latin typeface="Arial"/>
                <a:cs typeface="Arial"/>
              </a:rPr>
              <a:t>Denominación</a:t>
            </a:r>
          </a:p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2000" b="1" kern="1200" dirty="0">
              <a:latin typeface="Arial"/>
              <a:cs typeface="Arial"/>
            </a:endParaRPr>
          </a:p>
        </p:txBody>
      </p:sp>
      <p:sp>
        <p:nvSpPr>
          <p:cNvPr id="16" name="Forma libre 15"/>
          <p:cNvSpPr/>
          <p:nvPr/>
        </p:nvSpPr>
        <p:spPr>
          <a:xfrm>
            <a:off x="1583677" y="4654707"/>
            <a:ext cx="1916863" cy="2203291"/>
          </a:xfrm>
          <a:custGeom>
            <a:avLst/>
            <a:gdLst>
              <a:gd name="connsiteX0" fmla="*/ 0 w 2202656"/>
              <a:gd name="connsiteY0" fmla="*/ 958155 h 1916310"/>
              <a:gd name="connsiteX1" fmla="*/ 479078 w 2202656"/>
              <a:gd name="connsiteY1" fmla="*/ 0 h 1916310"/>
              <a:gd name="connsiteX2" fmla="*/ 1723579 w 2202656"/>
              <a:gd name="connsiteY2" fmla="*/ 0 h 1916310"/>
              <a:gd name="connsiteX3" fmla="*/ 2202656 w 2202656"/>
              <a:gd name="connsiteY3" fmla="*/ 958155 h 1916310"/>
              <a:gd name="connsiteX4" fmla="*/ 1723579 w 2202656"/>
              <a:gd name="connsiteY4" fmla="*/ 1916310 h 1916310"/>
              <a:gd name="connsiteX5" fmla="*/ 479078 w 2202656"/>
              <a:gd name="connsiteY5" fmla="*/ 1916310 h 1916310"/>
              <a:gd name="connsiteX6" fmla="*/ 0 w 2202656"/>
              <a:gd name="connsiteY6" fmla="*/ 958155 h 1916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2656" h="1916310">
                <a:moveTo>
                  <a:pt x="1101328" y="0"/>
                </a:moveTo>
                <a:lnTo>
                  <a:pt x="2202655" y="416798"/>
                </a:lnTo>
                <a:lnTo>
                  <a:pt x="2202655" y="1499513"/>
                </a:lnTo>
                <a:lnTo>
                  <a:pt x="1101328" y="1916310"/>
                </a:lnTo>
                <a:lnTo>
                  <a:pt x="1" y="1499513"/>
                </a:lnTo>
                <a:lnTo>
                  <a:pt x="1" y="416798"/>
                </a:lnTo>
                <a:lnTo>
                  <a:pt x="1101328" y="0"/>
                </a:lnTo>
                <a:close/>
              </a:path>
            </a:pathLst>
          </a:cu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0" tIns="343247" rIns="0" bIns="343247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b="1" kern="1200" dirty="0" smtClean="0">
                <a:latin typeface="Arial"/>
                <a:cs typeface="Arial"/>
              </a:rPr>
              <a:t>Invisibles China y URRS</a:t>
            </a:r>
          </a:p>
          <a:p>
            <a:pPr algn="ctr" defTabSz="1600200">
              <a:lnSpc>
                <a:spcPct val="90000"/>
              </a:lnSpc>
              <a:spcAft>
                <a:spcPct val="35000"/>
              </a:spcAft>
            </a:pPr>
            <a:r>
              <a:rPr lang="es-ES" sz="1600" dirty="0" smtClean="0">
                <a:latin typeface="Arial"/>
                <a:cs typeface="Arial"/>
              </a:rPr>
              <a:t>Siglos XIX - XX</a:t>
            </a:r>
            <a:endParaRPr lang="es-ES" sz="1600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  <p:bldP spid="1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484</Words>
  <Application>Microsoft Macintosh PowerPoint</Application>
  <PresentationFormat>Presentación en pantalla (4:3)</PresentationFormat>
  <Paragraphs>123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Fundamentos</vt:lpstr>
      <vt:lpstr>Base bíblica</vt:lpstr>
      <vt:lpstr>Base bíblica</vt:lpstr>
      <vt:lpstr>Base Teológica</vt:lpstr>
      <vt:lpstr>Base Teológica</vt:lpstr>
      <vt:lpstr>Base Histórica</vt:lpstr>
      <vt:lpstr>Herramienta</vt:lpstr>
    </vt:vector>
  </TitlesOfParts>
  <Manager/>
  <Company>Aries Productions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¿Quiénes somos?</dc:title>
  <dc:subject/>
  <dc:creator>Rommel Salazar López</dc:creator>
  <cp:keywords/>
  <dc:description/>
  <cp:lastModifiedBy>Joshua Duque</cp:lastModifiedBy>
  <cp:revision>153</cp:revision>
  <dcterms:created xsi:type="dcterms:W3CDTF">2010-10-19T12:26:37Z</dcterms:created>
  <dcterms:modified xsi:type="dcterms:W3CDTF">2016-07-01T20:30:04Z</dcterms:modified>
  <cp:category/>
</cp:coreProperties>
</file>