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95" r:id="rId2"/>
    <p:sldId id="279" r:id="rId3"/>
    <p:sldId id="292" r:id="rId4"/>
    <p:sldId id="293" r:id="rId5"/>
    <p:sldId id="289" r:id="rId6"/>
    <p:sldId id="287" r:id="rId7"/>
    <p:sldId id="281" r:id="rId8"/>
    <p:sldId id="296" r:id="rId9"/>
    <p:sldId id="291" r:id="rId10"/>
    <p:sldId id="294" r:id="rId11"/>
    <p:sldId id="297" r:id="rId12"/>
  </p:sldIdLst>
  <p:sldSz cx="9144000" cy="6858000" type="screen4x3"/>
  <p:notesSz cx="6858000" cy="91440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15B"/>
    <a:srgbClr val="142D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39" d="100"/>
          <a:sy n="139" d="100"/>
        </p:scale>
        <p:origin x="-15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87E14A-8598-144D-A4A3-C2DE10A2A5F2}" type="datetime1">
              <a:rPr lang="es-ES_tradnl"/>
              <a:pPr>
                <a:defRPr/>
              </a:pPr>
              <a:t>25/10/16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052031-923A-BE4D-9724-0EE8E2C26BE4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98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7B11976-967D-1B4B-8FB1-14EF7D41F575}" type="slidenum">
              <a:rPr lang="es-ES_tradnl" sz="1200"/>
              <a:pPr eaLnBrk="1" hangingPunct="1"/>
              <a:t>1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6933D87-7B68-9D44-AF3B-704ADF676638}" type="slidenum">
              <a:rPr lang="es-ES_tradnl" sz="1200"/>
              <a:pPr eaLnBrk="1" hangingPunct="1"/>
              <a:t>11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AB98FA2-0029-404B-9BF1-17DC64696E65}" type="slidenum">
              <a:rPr lang="es-ES_tradnl" sz="1200"/>
              <a:pPr eaLnBrk="1" hangingPunct="1"/>
              <a:t>2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6ACA0D4-F3BB-BE41-A8D1-2B78884E174A}" type="slidenum">
              <a:rPr lang="es-ES_tradnl" sz="1200"/>
              <a:pPr eaLnBrk="1" hangingPunct="1"/>
              <a:t>3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3818EC6-01EE-D249-9416-5A2C6622830A}" type="slidenum">
              <a:rPr lang="es-ES_tradnl" sz="1200"/>
              <a:pPr eaLnBrk="1" hangingPunct="1"/>
              <a:t>4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CBC68AC-B755-364E-A5E3-4B43D3BE72CC}" type="slidenum">
              <a:rPr lang="es-ES_tradnl" sz="1200"/>
              <a:pPr eaLnBrk="1" hangingPunct="1"/>
              <a:t>5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3F7FB52-2D8B-F045-8DE8-9E4641B798B7}" type="slidenum">
              <a:rPr lang="es-ES_tradnl" sz="1200"/>
              <a:pPr eaLnBrk="1" hangingPunct="1"/>
              <a:t>6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6A16924-BB26-FF49-89F1-B1298253B77F}" type="slidenum">
              <a:rPr lang="es-ES_tradnl" sz="1200"/>
              <a:pPr eaLnBrk="1" hangingPunct="1"/>
              <a:t>7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29D072-872F-EA4E-9D44-3A76BCB32C27}" type="slidenum">
              <a:rPr lang="es-ES_tradnl" sz="1200"/>
              <a:pPr eaLnBrk="1" hangingPunct="1"/>
              <a:t>9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A3040A4-5508-D04E-88D2-6F4441914B4E}" type="slidenum">
              <a:rPr lang="es-ES_tradnl" sz="1200"/>
              <a:pPr eaLnBrk="1" hangingPunct="1"/>
              <a:t>10</a:t>
            </a:fld>
            <a:endParaRPr lang="es-ES_tradnl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D72D8-1754-C947-84D4-78682C1F8483}" type="datetime1">
              <a:rPr lang="es-ES_tradnl"/>
              <a:pPr>
                <a:defRPr/>
              </a:pPr>
              <a:t>25/10/16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CE2F3-9EAE-FF47-9A94-ED9995400D42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701344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C5FF4-68FD-7149-A1DC-2F8F7D62180F}" type="datetime1">
              <a:rPr lang="es-ES_tradnl"/>
              <a:pPr>
                <a:defRPr/>
              </a:pPr>
              <a:t>25/10/16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961B1-0D42-1A4C-A798-B09BCCC185ED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595894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D1ADB-5C0D-2047-A9FC-72E97D6084B4}" type="datetime1">
              <a:rPr lang="es-ES_tradnl"/>
              <a:pPr>
                <a:defRPr/>
              </a:pPr>
              <a:t>25/10/16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CE403-E2C2-D244-A2D8-0AC4151B07C6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50401347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B458-3436-FD46-A486-A006D1C200DD}" type="datetime1">
              <a:rPr lang="es-ES_tradnl"/>
              <a:pPr>
                <a:defRPr/>
              </a:pPr>
              <a:t>25/10/16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B2ED0-16BD-AB4A-8A0F-A26F639115A5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7033712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6FEAC-90B0-DA4D-A992-4E8336515F1C}" type="datetime1">
              <a:rPr lang="es-ES_tradnl"/>
              <a:pPr>
                <a:defRPr/>
              </a:pPr>
              <a:t>25/10/16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61E1D-05E7-AF4E-A0B0-B336FA37BBBF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043937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0518C-4F1A-5648-9A08-A427F4861710}" type="datetime1">
              <a:rPr lang="es-ES_tradnl"/>
              <a:pPr>
                <a:defRPr/>
              </a:pPr>
              <a:t>25/10/16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89BEB-2B81-8E40-97A0-2C59614182AE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9989047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A0FE6-0C73-D74F-B927-FF31332A9BD5}" type="datetime1">
              <a:rPr lang="es-ES_tradnl"/>
              <a:pPr>
                <a:defRPr/>
              </a:pPr>
              <a:t>25/10/16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A0907-4D1B-C649-815F-9104A27E31E6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2742512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CA5D5-E405-2B42-8717-E3F42B98C25C}" type="datetime1">
              <a:rPr lang="es-ES_tradnl"/>
              <a:pPr>
                <a:defRPr/>
              </a:pPr>
              <a:t>25/10/16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5676B-C5F4-6E4E-8525-34A29A857E50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3826926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0075C-BB0A-FE40-AA50-77A496F9464A}" type="datetime1">
              <a:rPr lang="es-ES_tradnl"/>
              <a:pPr>
                <a:defRPr/>
              </a:pPr>
              <a:t>25/10/16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41291-8A27-F24B-97A8-2CB17BE0C0C6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0054272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33747-8B9E-454F-B988-3BC5E1E682E5}" type="datetime1">
              <a:rPr lang="es-ES_tradnl"/>
              <a:pPr>
                <a:defRPr/>
              </a:pPr>
              <a:t>25/10/16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63B5B-B04B-6340-9720-581EED30A7DC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5619196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0AEAE-23B9-2E44-A96C-BACA239F0CCB}" type="datetime1">
              <a:rPr lang="es-ES_tradnl"/>
              <a:pPr>
                <a:defRPr/>
              </a:pPr>
              <a:t>25/10/16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1AC2E-3A5F-A647-B1BF-67D9275E3048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2279562"/>
      </p:ext>
    </p:extLst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03FA377A-D1C4-C64B-835A-5945F8B7E719}" type="datetime1">
              <a:rPr lang="es-ES_tradnl"/>
              <a:pPr>
                <a:defRPr/>
              </a:pPr>
              <a:t>25/10/16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21C71944-76DF-794E-988F-95BEFFB8613D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>
    <p:fad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Geneva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Geneva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Geneva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agen 6" descr="hom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7"/>
          <p:cNvSpPr>
            <a:spLocks noChangeArrowheads="1"/>
          </p:cNvSpPr>
          <p:nvPr/>
        </p:nvSpPr>
        <p:spPr bwMode="auto">
          <a:xfrm>
            <a:off x="457200" y="0"/>
            <a:ext cx="8291513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s-ES_tradnl" sz="3200">
                <a:solidFill>
                  <a:schemeClr val="bg1"/>
                </a:solidFill>
                <a:latin typeface="Times New Roman Bold" charset="0"/>
              </a:rPr>
              <a:t>Sesión 2</a:t>
            </a:r>
          </a:p>
          <a:p>
            <a:r>
              <a:rPr lang="es-ES_tradnl" sz="4400">
                <a:solidFill>
                  <a:schemeClr val="bg1"/>
                </a:solidFill>
                <a:latin typeface="Times New Roman Bold" charset="0"/>
              </a:rPr>
              <a:t>¿Qué es un Grupo Pequeño Saludable o GPS?</a:t>
            </a:r>
          </a:p>
        </p:txBody>
      </p:sp>
      <p:sp>
        <p:nvSpPr>
          <p:cNvPr id="17413" name="Rectangle 11"/>
          <p:cNvSpPr>
            <a:spLocks noChangeArrowheads="1"/>
          </p:cNvSpPr>
          <p:nvPr/>
        </p:nvSpPr>
        <p:spPr bwMode="auto">
          <a:xfrm>
            <a:off x="250825" y="3213100"/>
            <a:ext cx="8893175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s-ES_tradnl" sz="2700" b="1">
                <a:solidFill>
                  <a:srgbClr val="112E6B"/>
                </a:solidFill>
              </a:rPr>
              <a:t>Objetivo</a:t>
            </a:r>
          </a:p>
          <a:p>
            <a:r>
              <a:rPr lang="es-ES_tradnl" sz="2700"/>
              <a:t>Esta sesión: </a:t>
            </a:r>
          </a:p>
          <a:p>
            <a:r>
              <a:rPr lang="es-ES_tradnl" sz="2700"/>
              <a:t>1. Provee una definición de GPS.</a:t>
            </a:r>
          </a:p>
          <a:p>
            <a:r>
              <a:rPr lang="es-ES_tradnl" sz="2700"/>
              <a:t>2. Presenta las </a:t>
            </a:r>
            <a:r>
              <a:rPr lang="es-ES_tradnl" sz="2700" i="1"/>
              <a:t>“Diez mejores prácticas en una reunión”</a:t>
            </a:r>
            <a:r>
              <a:rPr lang="es-ES_tradnl" altLang="ja-JP" sz="2700"/>
              <a:t>. </a:t>
            </a:r>
          </a:p>
          <a:p>
            <a:r>
              <a:rPr lang="es-ES_tradnl" sz="2700"/>
              <a:t>3. Explica la estructura interna de un GPS. </a:t>
            </a:r>
          </a:p>
          <a:p>
            <a:r>
              <a:rPr lang="es-ES_tradnl" sz="2700"/>
              <a:t>4. Presenta una sugerencia de agenda para las reuniones.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" sz="3200" b="1">
                <a:solidFill>
                  <a:schemeClr val="bg1"/>
                </a:solidFill>
                <a:latin typeface="Arial" charset="0"/>
                <a:cs typeface="Arial" charset="0"/>
              </a:rPr>
              <a:t>Potencial de un Grupo Pequeño Saludable</a:t>
            </a:r>
            <a:endParaRPr lang="en-US" sz="32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1746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  <p:sp>
        <p:nvSpPr>
          <p:cNvPr id="4" name="Elipse 3"/>
          <p:cNvSpPr/>
          <p:nvPr/>
        </p:nvSpPr>
        <p:spPr>
          <a:xfrm>
            <a:off x="-468313" y="2000250"/>
            <a:ext cx="2879726" cy="2876550"/>
          </a:xfrm>
          <a:prstGeom prst="ellipse">
            <a:avLst/>
          </a:prstGeom>
          <a:ln w="7620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/>
          <a:lstStyle/>
          <a:p>
            <a:pPr algn="r">
              <a:defRPr/>
            </a:pPr>
            <a:r>
              <a:rPr lang="es-ES" b="1" dirty="0">
                <a:latin typeface="Arial"/>
                <a:cs typeface="Arial"/>
              </a:rPr>
              <a:t>JESÚS Y SUS</a:t>
            </a:r>
          </a:p>
          <a:p>
            <a:pPr algn="r">
              <a:defRPr/>
            </a:pPr>
            <a:r>
              <a:rPr lang="es-ES" b="1" dirty="0">
                <a:latin typeface="Arial"/>
                <a:cs typeface="Arial"/>
              </a:rPr>
              <a:t>12 DISCÍPULOS</a:t>
            </a:r>
          </a:p>
          <a:p>
            <a:pPr algn="r">
              <a:defRPr/>
            </a:pPr>
            <a:r>
              <a:rPr lang="es-ES" dirty="0">
                <a:latin typeface="Arial"/>
                <a:cs typeface="Arial"/>
              </a:rPr>
              <a:t>CÉLULA MADRE</a:t>
            </a:r>
          </a:p>
        </p:txBody>
      </p:sp>
      <p:sp>
        <p:nvSpPr>
          <p:cNvPr id="5" name="Elipse 4"/>
          <p:cNvSpPr/>
          <p:nvPr/>
        </p:nvSpPr>
        <p:spPr>
          <a:xfrm>
            <a:off x="6732588" y="2000250"/>
            <a:ext cx="2879725" cy="2876550"/>
          </a:xfrm>
          <a:prstGeom prst="ellipse">
            <a:avLst/>
          </a:prstGeom>
          <a:ln w="7620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Ins="0" anchor="ctr"/>
          <a:lstStyle/>
          <a:p>
            <a:pPr>
              <a:defRPr/>
            </a:pPr>
            <a:r>
              <a:rPr lang="es-ES" b="1" dirty="0">
                <a:latin typeface="Arial"/>
                <a:cs typeface="Arial"/>
              </a:rPr>
              <a:t>JUDEA </a:t>
            </a:r>
          </a:p>
          <a:p>
            <a:pPr>
              <a:defRPr/>
            </a:pPr>
            <a:r>
              <a:rPr lang="es-ES" b="1" dirty="0">
                <a:latin typeface="Arial"/>
                <a:cs typeface="Arial"/>
              </a:rPr>
              <a:t>SAMARIA</a:t>
            </a:r>
          </a:p>
          <a:p>
            <a:pPr>
              <a:defRPr/>
            </a:pPr>
            <a:r>
              <a:rPr lang="es-ES" dirty="0">
                <a:latin typeface="Arial"/>
                <a:cs typeface="Arial"/>
              </a:rPr>
              <a:t>LO ÚLTIMO </a:t>
            </a:r>
          </a:p>
          <a:p>
            <a:pPr>
              <a:defRPr/>
            </a:pPr>
            <a:r>
              <a:rPr lang="es-ES" dirty="0">
                <a:latin typeface="Arial"/>
                <a:cs typeface="Arial"/>
              </a:rPr>
              <a:t>DE LA TIERRA</a:t>
            </a:r>
          </a:p>
        </p:txBody>
      </p:sp>
      <p:sp>
        <p:nvSpPr>
          <p:cNvPr id="7" name="Elipse 6"/>
          <p:cNvSpPr/>
          <p:nvPr/>
        </p:nvSpPr>
        <p:spPr>
          <a:xfrm>
            <a:off x="3589338" y="3346450"/>
            <a:ext cx="1965325" cy="1962150"/>
          </a:xfrm>
          <a:prstGeom prst="ellipse">
            <a:avLst/>
          </a:prstGeom>
          <a:solidFill>
            <a:schemeClr val="accent6">
              <a:alpha val="49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s-ES" sz="3600" b="1" dirty="0">
                <a:latin typeface="Arial"/>
                <a:cs typeface="Arial"/>
              </a:rPr>
              <a:t>3,000</a:t>
            </a:r>
            <a:endParaRPr lang="es-ES" sz="3600" dirty="0">
              <a:latin typeface="Arial"/>
              <a:cs typeface="Arial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3589338" y="1700213"/>
            <a:ext cx="1965325" cy="1962150"/>
          </a:xfrm>
          <a:prstGeom prst="ellipse">
            <a:avLst/>
          </a:prstGeom>
          <a:solidFill>
            <a:schemeClr val="accent2">
              <a:alpha val="55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s-ES" sz="3600" b="1" dirty="0">
                <a:latin typeface="Arial"/>
                <a:cs typeface="Arial"/>
              </a:rPr>
              <a:t>120</a:t>
            </a:r>
            <a:endParaRPr lang="es-ES" sz="3600" dirty="0">
              <a:latin typeface="Arial"/>
              <a:cs typeface="Arial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5003800" y="2473325"/>
            <a:ext cx="1963738" cy="1962150"/>
          </a:xfrm>
          <a:prstGeom prst="ellipse">
            <a:avLst/>
          </a:prstGeom>
          <a:solidFill>
            <a:schemeClr val="accent5">
              <a:alpha val="46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s-ES" sz="3600" b="1" dirty="0">
                <a:latin typeface="Arial"/>
                <a:cs typeface="Arial"/>
              </a:rPr>
              <a:t>5,000</a:t>
            </a:r>
            <a:endParaRPr lang="es-ES" sz="3600" dirty="0">
              <a:latin typeface="Arial"/>
              <a:cs typeface="Arial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2176463" y="2473325"/>
            <a:ext cx="1963737" cy="1962150"/>
          </a:xfrm>
          <a:prstGeom prst="ellipse">
            <a:avLst/>
          </a:prstGeom>
          <a:solidFill>
            <a:schemeClr val="accent3">
              <a:alpha val="5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s-ES" sz="3600" b="1" dirty="0">
                <a:latin typeface="Arial"/>
                <a:cs typeface="Arial"/>
              </a:rPr>
              <a:t>70</a:t>
            </a:r>
            <a:endParaRPr lang="es-ES" sz="3600" dirty="0">
              <a:latin typeface="Arial"/>
              <a:cs typeface="Arial"/>
            </a:endParaRPr>
          </a:p>
        </p:txBody>
      </p:sp>
      <p:sp>
        <p:nvSpPr>
          <p:cNvPr id="32777" name="CuadroTexto 2"/>
          <p:cNvSpPr txBox="1">
            <a:spLocks noChangeArrowheads="1"/>
          </p:cNvSpPr>
          <p:nvPr/>
        </p:nvSpPr>
        <p:spPr bwMode="auto">
          <a:xfrm>
            <a:off x="395288" y="5308600"/>
            <a:ext cx="15446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800"/>
              <a:t>GRUPO</a:t>
            </a:r>
          </a:p>
          <a:p>
            <a:pPr eaLnBrk="1" hangingPunct="1"/>
            <a:r>
              <a:rPr lang="es-ES" sz="1800"/>
              <a:t>PEQUEÑO</a:t>
            </a:r>
          </a:p>
          <a:p>
            <a:pPr eaLnBrk="1" hangingPunct="1"/>
            <a:r>
              <a:rPr lang="es-ES" sz="1800"/>
              <a:t>SALUDABLE</a:t>
            </a:r>
          </a:p>
        </p:txBody>
      </p:sp>
      <p:sp>
        <p:nvSpPr>
          <p:cNvPr id="32778" name="CuadroTexto 11"/>
          <p:cNvSpPr txBox="1">
            <a:spLocks noChangeArrowheads="1"/>
          </p:cNvSpPr>
          <p:nvPr/>
        </p:nvSpPr>
        <p:spPr bwMode="auto">
          <a:xfrm>
            <a:off x="2328863" y="5586413"/>
            <a:ext cx="1658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800"/>
              <a:t>REPRODUCE</a:t>
            </a:r>
          </a:p>
        </p:txBody>
      </p:sp>
      <p:sp>
        <p:nvSpPr>
          <p:cNvPr id="32779" name="CuadroTexto 12"/>
          <p:cNvSpPr txBox="1">
            <a:spLocks noChangeArrowheads="1"/>
          </p:cNvSpPr>
          <p:nvPr/>
        </p:nvSpPr>
        <p:spPr bwMode="auto">
          <a:xfrm>
            <a:off x="5219700" y="5586413"/>
            <a:ext cx="1531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800"/>
              <a:t>MULTIPLICA</a:t>
            </a:r>
          </a:p>
        </p:txBody>
      </p:sp>
      <p:sp>
        <p:nvSpPr>
          <p:cNvPr id="32780" name="CuadroTexto 13"/>
          <p:cNvSpPr txBox="1">
            <a:spLocks noChangeArrowheads="1"/>
          </p:cNvSpPr>
          <p:nvPr/>
        </p:nvSpPr>
        <p:spPr bwMode="auto">
          <a:xfrm>
            <a:off x="7177088" y="5084763"/>
            <a:ext cx="16430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800"/>
              <a:t>PLANTACIÓN</a:t>
            </a:r>
          </a:p>
          <a:p>
            <a:pPr eaLnBrk="1" hangingPunct="1"/>
            <a:r>
              <a:rPr lang="es-ES" sz="1800"/>
              <a:t>DE IGLESIAS</a:t>
            </a:r>
          </a:p>
        </p:txBody>
      </p:sp>
      <p:sp>
        <p:nvSpPr>
          <p:cNvPr id="6" name="Triángulo isósceles 5"/>
          <p:cNvSpPr/>
          <p:nvPr/>
        </p:nvSpPr>
        <p:spPr>
          <a:xfrm rot="5400000">
            <a:off x="2044700" y="5676900"/>
            <a:ext cx="252413" cy="18891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6" name="Triángulo isósceles 15"/>
          <p:cNvSpPr/>
          <p:nvPr/>
        </p:nvSpPr>
        <p:spPr>
          <a:xfrm rot="5400000">
            <a:off x="6755606" y="5676107"/>
            <a:ext cx="252413" cy="1905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" name="CuadroTexto 13"/>
          <p:cNvSpPr txBox="1">
            <a:spLocks noChangeArrowheads="1"/>
          </p:cNvSpPr>
          <p:nvPr/>
        </p:nvSpPr>
        <p:spPr bwMode="auto">
          <a:xfrm>
            <a:off x="6986588" y="5732463"/>
            <a:ext cx="21224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" sz="1800"/>
              <a:t>MIN. DE GRUPOS</a:t>
            </a:r>
          </a:p>
          <a:p>
            <a:pPr algn="ctr" eaLnBrk="1" hangingPunct="1"/>
            <a:r>
              <a:rPr lang="es-ES" sz="1800"/>
              <a:t>PEQUEÑOS</a:t>
            </a:r>
          </a:p>
        </p:txBody>
      </p:sp>
      <p:cxnSp>
        <p:nvCxnSpPr>
          <p:cNvPr id="3" name="Conector recto 2"/>
          <p:cNvCxnSpPr/>
          <p:nvPr/>
        </p:nvCxnSpPr>
        <p:spPr>
          <a:xfrm>
            <a:off x="7056438" y="5732463"/>
            <a:ext cx="1979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32777" grpId="0"/>
      <p:bldP spid="32778" grpId="0"/>
      <p:bldP spid="32779" grpId="0"/>
      <p:bldP spid="32780" grpId="0"/>
      <p:bldP spid="6" grpId="0" animBg="1"/>
      <p:bldP spid="16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Herramienta</a:t>
            </a:r>
            <a:endParaRPr lang="es-ES_tradnl" sz="20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3794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  <p:sp>
        <p:nvSpPr>
          <p:cNvPr id="33795" name="CuadroTexto 1"/>
          <p:cNvSpPr txBox="1">
            <a:spLocks noChangeArrowheads="1"/>
          </p:cNvSpPr>
          <p:nvPr/>
        </p:nvSpPr>
        <p:spPr bwMode="auto">
          <a:xfrm>
            <a:off x="439738" y="1211263"/>
            <a:ext cx="3916362" cy="517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2200"/>
              <a:t>Partiendo de lo descrito en la herramienta de la sesión 1 (pág. 6), defina el PROPÓSITO, la PERSONA y la NECESIDAD.</a:t>
            </a:r>
          </a:p>
          <a:p>
            <a:pPr eaLnBrk="1" hangingPunct="1"/>
            <a:endParaRPr lang="es-ES" sz="2200"/>
          </a:p>
          <a:p>
            <a:pPr eaLnBrk="1" hangingPunct="1"/>
            <a:r>
              <a:rPr lang="es-ES" sz="2200"/>
              <a:t>Luego, usando el formato describa el OBJETIVO, la ACTIVIDAD, el TIEMPO y el RESPONSABLE de las 3 etapas de GPS (INICIO, DESARROLLO y FINALIZACIÓN). De esta manera contará con una agenda básica.</a:t>
            </a:r>
          </a:p>
        </p:txBody>
      </p:sp>
      <p:pic>
        <p:nvPicPr>
          <p:cNvPr id="33796" name="Imagen 3" descr="Captura de pantalla 2014-02-04 a la(s) 8.20.3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3647">
            <a:off x="4398963" y="1371600"/>
            <a:ext cx="4408487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C900441942.wmf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alphaModFix am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727607"/>
            <a:ext cx="3282783" cy="3306921"/>
          </a:xfrm>
          <a:prstGeom prst="rect">
            <a:avLst/>
          </a:prstGeom>
        </p:spPr>
      </p:pic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Definición de GPS</a:t>
            </a:r>
            <a:endParaRPr lang="es-ES_tradnl" sz="20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6387" name="Rectángulo 1"/>
          <p:cNvSpPr>
            <a:spLocks noChangeArrowheads="1"/>
          </p:cNvSpPr>
          <p:nvPr/>
        </p:nvSpPr>
        <p:spPr bwMode="auto">
          <a:xfrm>
            <a:off x="827088" y="1590675"/>
            <a:ext cx="763270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ES_tradnl" sz="2800" b="1" i="1">
                <a:latin typeface="Times New Roman" charset="0"/>
                <a:cs typeface="Times New Roman" charset="0"/>
              </a:rPr>
              <a:t>“Aquel grupo provee el tiempo y el espacio adecuado para que sus integrantes practiquen la adoración a Dios y el compañerismo, mientras son edificados mutuamente en la Palabra de Dios hasta llegar a ser verdaderos discípulos de Jesús comprometidos con la iglesia y su misión. El número ideal de integrantes del grupo es de 3 a 12 personas”.</a:t>
            </a:r>
            <a:r>
              <a:rPr lang="es-ES_tradnl" sz="2400" b="1"/>
              <a:t> </a:t>
            </a:r>
            <a:r>
              <a:rPr lang="es-ES_tradnl" sz="2400" i="1"/>
              <a:t>Alfredo Vallellanes</a:t>
            </a:r>
            <a:endParaRPr lang="en-US" sz="2400" i="1"/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C900295479.WMF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134" y="3501008"/>
            <a:ext cx="3255362" cy="2520280"/>
          </a:xfrm>
          <a:prstGeom prst="rect">
            <a:avLst/>
          </a:prstGeom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-468313" y="1079500"/>
            <a:ext cx="8496301" cy="537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ES_tradnl" sz="2600" dirty="0" smtClean="0"/>
              <a:t>El texto bíblico (Biblia) debe estar presente en cada reunión.</a:t>
            </a:r>
          </a:p>
          <a:p>
            <a:pPr marL="514350" indent="-514350">
              <a:buFontTx/>
              <a:buAutoNum type="arabicPeriod"/>
              <a:defRPr/>
            </a:pPr>
            <a:endParaRPr lang="es-ES_tradnl" sz="26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s-ES_tradnl" sz="2600" dirty="0" smtClean="0"/>
              <a:t>Enseñanza bien seleccionada que conecta con Dios.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s-ES_tradnl" sz="26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s-ES_tradnl" sz="2600" dirty="0" smtClean="0"/>
              <a:t>Testimonios o cánticos que muestren y exalten a Dios.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s-ES_tradnl" sz="26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s-ES_tradnl" sz="2600" dirty="0" smtClean="0"/>
              <a:t>Participación. Todos participan.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s-ES_tradnl" sz="26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s-ES_tradnl" sz="2600" dirty="0" smtClean="0"/>
              <a:t>Servicio. Todos dan y reciben de acuerdo a sus dones.</a:t>
            </a:r>
          </a:p>
          <a:p>
            <a:pPr marL="0" indent="0">
              <a:defRPr/>
            </a:pPr>
            <a:endParaRPr lang="es-ES_tradnl" sz="2600" dirty="0" smtClean="0"/>
          </a:p>
        </p:txBody>
      </p:sp>
      <p:sp>
        <p:nvSpPr>
          <p:cNvPr id="18435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" sz="3200" b="1">
                <a:solidFill>
                  <a:schemeClr val="bg1"/>
                </a:solidFill>
                <a:latin typeface="Arial" charset="0"/>
                <a:cs typeface="Arial" charset="0"/>
              </a:rPr>
              <a:t>Diez Mejores prácticas en los GPS</a:t>
            </a:r>
            <a:endParaRPr lang="en-US" sz="32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323850" y="1412875"/>
            <a:ext cx="84963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>
              <a:lnSpc>
                <a:spcPct val="110000"/>
              </a:lnSpc>
              <a:defRPr/>
            </a:pPr>
            <a:r>
              <a:rPr lang="es-ES_tradnl" sz="2600" dirty="0" smtClean="0"/>
              <a:t>6. Buen uso y manejo del tiempo .</a:t>
            </a:r>
          </a:p>
          <a:p>
            <a:pPr marL="514350" indent="-514350">
              <a:buFontTx/>
              <a:buAutoNum type="arabicPeriod"/>
              <a:defRPr/>
            </a:pPr>
            <a:endParaRPr lang="es-ES_tradnl" sz="2600" dirty="0" smtClean="0"/>
          </a:p>
          <a:p>
            <a:pPr marL="0" indent="0">
              <a:defRPr/>
            </a:pPr>
            <a:r>
              <a:rPr lang="es-ES_tradnl" sz="2600" dirty="0" smtClean="0"/>
              <a:t>7. Silla vacía. Invitan constantemente a gente nueva.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s-ES_tradnl" sz="2600" dirty="0"/>
          </a:p>
          <a:p>
            <a:pPr marL="0" indent="0">
              <a:defRPr/>
            </a:pPr>
            <a:r>
              <a:rPr lang="es-ES_tradnl" sz="2600" dirty="0" smtClean="0"/>
              <a:t>8. Preparan siempre nuevos líderes.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s-ES_tradnl" sz="2600" dirty="0" smtClean="0"/>
          </a:p>
          <a:p>
            <a:pPr marL="0" indent="0">
              <a:defRPr/>
            </a:pPr>
            <a:r>
              <a:rPr lang="es-ES_tradnl" sz="2600" dirty="0" smtClean="0"/>
              <a:t>9. Buscan multiplicarse.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s-ES_tradnl" sz="2600" dirty="0" smtClean="0"/>
          </a:p>
          <a:p>
            <a:pPr marL="0" indent="0">
              <a:defRPr/>
            </a:pPr>
            <a:r>
              <a:rPr lang="es-ES_tradnl" sz="2600" dirty="0" smtClean="0"/>
              <a:t>10. Oración unos por otros.</a:t>
            </a:r>
          </a:p>
          <a:p>
            <a:pPr marL="0" indent="0">
              <a:defRPr/>
            </a:pPr>
            <a:endParaRPr lang="es-ES_tradnl" sz="2600" dirty="0" smtClean="0"/>
          </a:p>
        </p:txBody>
      </p:sp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" sz="3200" b="1">
                <a:solidFill>
                  <a:schemeClr val="bg1"/>
                </a:solidFill>
                <a:latin typeface="Arial" charset="0"/>
                <a:cs typeface="Arial" charset="0"/>
              </a:rPr>
              <a:t>Diez Mejores prácticas en los GPS</a:t>
            </a:r>
            <a:endParaRPr lang="en-US" sz="32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0483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  <p:pic>
        <p:nvPicPr>
          <p:cNvPr id="2" name="Imagen 1" descr="MC900188661.WMF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924944"/>
            <a:ext cx="2795310" cy="309634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Imagen 2" descr="abaj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0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Estructura Interna de los </a:t>
            </a:r>
            <a:r>
              <a:rPr lang="es-ES_tradnl" sz="3200" b="1" i="1">
                <a:solidFill>
                  <a:schemeClr val="bg1"/>
                </a:solidFill>
                <a:latin typeface="Arial" charset="0"/>
                <a:cs typeface="Arial" charset="0"/>
              </a:rPr>
              <a:t>GPS</a:t>
            </a:r>
            <a:endParaRPr lang="es-ES_tradnl" sz="20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  <p:sp>
        <p:nvSpPr>
          <p:cNvPr id="2" name="Elipse 1"/>
          <p:cNvSpPr/>
          <p:nvPr/>
        </p:nvSpPr>
        <p:spPr>
          <a:xfrm>
            <a:off x="2268538" y="2060575"/>
            <a:ext cx="4606925" cy="4608513"/>
          </a:xfrm>
          <a:prstGeom prst="ellipse">
            <a:avLst/>
          </a:prstGeom>
          <a:solidFill>
            <a:schemeClr val="accent1">
              <a:alpha val="58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lnSpc>
                <a:spcPct val="150000"/>
              </a:lnSpc>
              <a:defRPr/>
            </a:pPr>
            <a:endParaRPr lang="es-ES" sz="2400" dirty="0">
              <a:latin typeface="Arial"/>
              <a:cs typeface="Arial"/>
            </a:endParaRPr>
          </a:p>
          <a:p>
            <a:pPr algn="ctr">
              <a:lnSpc>
                <a:spcPct val="150000"/>
              </a:lnSpc>
              <a:defRPr/>
            </a:pPr>
            <a:r>
              <a:rPr lang="es-ES" sz="2400" dirty="0">
                <a:latin typeface="Arial"/>
                <a:cs typeface="Arial"/>
              </a:rPr>
              <a:t>Encargado de Informes</a:t>
            </a:r>
          </a:p>
          <a:p>
            <a:pPr algn="ctr">
              <a:lnSpc>
                <a:spcPct val="150000"/>
              </a:lnSpc>
              <a:defRPr/>
            </a:pPr>
            <a:r>
              <a:rPr lang="es-ES" sz="2400" dirty="0">
                <a:latin typeface="Arial"/>
                <a:cs typeface="Arial"/>
              </a:rPr>
              <a:t>Encargado de niños</a:t>
            </a:r>
          </a:p>
          <a:p>
            <a:pPr algn="ctr">
              <a:lnSpc>
                <a:spcPct val="150000"/>
              </a:lnSpc>
              <a:defRPr/>
            </a:pPr>
            <a:r>
              <a:rPr lang="es-ES" sz="2400" dirty="0">
                <a:latin typeface="Arial"/>
                <a:cs typeface="Arial"/>
              </a:rPr>
              <a:t>Adorador o músico</a:t>
            </a:r>
          </a:p>
          <a:p>
            <a:pPr algn="ctr">
              <a:lnSpc>
                <a:spcPct val="150000"/>
              </a:lnSpc>
              <a:defRPr/>
            </a:pPr>
            <a:r>
              <a:rPr lang="es-ES" sz="2400" dirty="0">
                <a:latin typeface="Arial"/>
                <a:cs typeface="Arial"/>
              </a:rPr>
              <a:t>Persona invitada</a:t>
            </a:r>
          </a:p>
          <a:p>
            <a:pPr algn="ctr">
              <a:lnSpc>
                <a:spcPct val="150000"/>
              </a:lnSpc>
              <a:defRPr/>
            </a:pPr>
            <a:r>
              <a:rPr lang="es-ES" sz="2400" dirty="0">
                <a:latin typeface="Arial"/>
                <a:cs typeface="Arial"/>
              </a:rPr>
              <a:t>Discípulos en formación</a:t>
            </a:r>
          </a:p>
          <a:p>
            <a:pPr algn="ctr">
              <a:lnSpc>
                <a:spcPct val="150000"/>
              </a:lnSpc>
              <a:defRPr/>
            </a:pPr>
            <a:r>
              <a:rPr lang="es-ES" sz="2400" dirty="0">
                <a:latin typeface="Arial"/>
                <a:cs typeface="Arial"/>
              </a:rPr>
              <a:t>Silla vacía</a:t>
            </a:r>
          </a:p>
        </p:txBody>
      </p:sp>
      <p:sp>
        <p:nvSpPr>
          <p:cNvPr id="6" name="Elipse 5"/>
          <p:cNvSpPr/>
          <p:nvPr/>
        </p:nvSpPr>
        <p:spPr>
          <a:xfrm>
            <a:off x="3552825" y="960438"/>
            <a:ext cx="2038350" cy="2036762"/>
          </a:xfrm>
          <a:prstGeom prst="ellipse">
            <a:avLst/>
          </a:prstGeom>
          <a:solidFill>
            <a:schemeClr val="accent1">
              <a:alpha val="58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s-ES" sz="2000" b="1" dirty="0">
                <a:latin typeface="Arial"/>
                <a:cs typeface="Arial"/>
              </a:rPr>
              <a:t>LIDER</a:t>
            </a:r>
          </a:p>
          <a:p>
            <a:pPr algn="ctr">
              <a:defRPr/>
            </a:pPr>
            <a:r>
              <a:rPr lang="es-ES" sz="2000" b="1" dirty="0">
                <a:latin typeface="Arial"/>
                <a:cs typeface="Arial"/>
              </a:rPr>
              <a:t>ANFITRIÓN</a:t>
            </a:r>
          </a:p>
          <a:p>
            <a:pPr algn="ctr">
              <a:defRPr/>
            </a:pPr>
            <a:r>
              <a:rPr lang="es-ES" sz="2000" b="1" dirty="0">
                <a:latin typeface="Arial"/>
                <a:cs typeface="Arial"/>
              </a:rPr>
              <a:t>ASISTENTE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 animBg="1"/>
      <p:bldP spid="6" grpId="0" build="p" bldLvl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Las 3 “P” de un GPS</a:t>
            </a:r>
            <a:endParaRPr lang="es-ES_tradnl" sz="20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4578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  <p:sp>
        <p:nvSpPr>
          <p:cNvPr id="24579" name="CuadroTexto 3"/>
          <p:cNvSpPr txBox="1">
            <a:spLocks noChangeArrowheads="1"/>
          </p:cNvSpPr>
          <p:nvPr/>
        </p:nvSpPr>
        <p:spPr bwMode="auto">
          <a:xfrm>
            <a:off x="3400425" y="1196975"/>
            <a:ext cx="23129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" sz="2800" b="1"/>
              <a:t>PROPÓSITO</a:t>
            </a:r>
          </a:p>
          <a:p>
            <a:pPr algn="ctr" eaLnBrk="1" hangingPunct="1"/>
            <a:r>
              <a:rPr lang="es-ES" sz="2800"/>
              <a:t>claridad</a:t>
            </a:r>
          </a:p>
        </p:txBody>
      </p:sp>
      <p:sp>
        <p:nvSpPr>
          <p:cNvPr id="24580" name="CuadroTexto 8"/>
          <p:cNvSpPr txBox="1">
            <a:spLocks noChangeArrowheads="1"/>
          </p:cNvSpPr>
          <p:nvPr/>
        </p:nvSpPr>
        <p:spPr bwMode="auto">
          <a:xfrm>
            <a:off x="1417638" y="5535613"/>
            <a:ext cx="19462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" sz="2800" b="1"/>
              <a:t>PERSONA</a:t>
            </a:r>
          </a:p>
          <a:p>
            <a:pPr algn="ctr" eaLnBrk="1" hangingPunct="1"/>
            <a:r>
              <a:rPr lang="es-ES" sz="2800"/>
              <a:t>contexto</a:t>
            </a:r>
          </a:p>
        </p:txBody>
      </p:sp>
      <p:sp>
        <p:nvSpPr>
          <p:cNvPr id="24581" name="CuadroTexto 9"/>
          <p:cNvSpPr txBox="1">
            <a:spLocks noChangeArrowheads="1"/>
          </p:cNvSpPr>
          <p:nvPr/>
        </p:nvSpPr>
        <p:spPr bwMode="auto">
          <a:xfrm>
            <a:off x="5783263" y="5535613"/>
            <a:ext cx="1939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" sz="2800" b="1"/>
              <a:t>PALABRA</a:t>
            </a:r>
          </a:p>
          <a:p>
            <a:pPr algn="ctr" eaLnBrk="1" hangingPunct="1"/>
            <a:r>
              <a:rPr lang="es-ES" sz="2800"/>
              <a:t>necesidad</a:t>
            </a:r>
          </a:p>
        </p:txBody>
      </p:sp>
      <p:sp>
        <p:nvSpPr>
          <p:cNvPr id="3" name="Triángulo isósceles 2"/>
          <p:cNvSpPr/>
          <p:nvPr/>
        </p:nvSpPr>
        <p:spPr>
          <a:xfrm>
            <a:off x="2827338" y="2295525"/>
            <a:ext cx="3489325" cy="3006725"/>
          </a:xfrm>
          <a:prstGeom prst="triangle">
            <a:avLst/>
          </a:prstGeom>
          <a:noFill/>
          <a:ln w="76200" cmpd="sng">
            <a:solidFill>
              <a:srgbClr val="10315B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4583" name="CuadroTexto 10"/>
          <p:cNvSpPr txBox="1">
            <a:spLocks noChangeArrowheads="1"/>
          </p:cNvSpPr>
          <p:nvPr/>
        </p:nvSpPr>
        <p:spPr bwMode="auto">
          <a:xfrm>
            <a:off x="4343400" y="2595563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" sz="3200" b="1">
                <a:solidFill>
                  <a:srgbClr val="10315B"/>
                </a:solidFill>
              </a:rPr>
              <a:t>P</a:t>
            </a:r>
            <a:endParaRPr lang="es-ES" sz="3200">
              <a:solidFill>
                <a:srgbClr val="10315B"/>
              </a:solidFill>
            </a:endParaRPr>
          </a:p>
        </p:txBody>
      </p:sp>
      <p:sp>
        <p:nvSpPr>
          <p:cNvPr id="24584" name="CuadroTexto 11"/>
          <p:cNvSpPr txBox="1">
            <a:spLocks noChangeArrowheads="1"/>
          </p:cNvSpPr>
          <p:nvPr/>
        </p:nvSpPr>
        <p:spPr bwMode="auto">
          <a:xfrm>
            <a:off x="3105150" y="4706938"/>
            <a:ext cx="458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" sz="3200" b="1">
                <a:solidFill>
                  <a:srgbClr val="10315B"/>
                </a:solidFill>
              </a:rPr>
              <a:t>P</a:t>
            </a:r>
            <a:endParaRPr lang="es-ES" sz="3200">
              <a:solidFill>
                <a:srgbClr val="10315B"/>
              </a:solidFill>
            </a:endParaRPr>
          </a:p>
        </p:txBody>
      </p:sp>
      <p:sp>
        <p:nvSpPr>
          <p:cNvPr id="24585" name="CuadroTexto 12"/>
          <p:cNvSpPr txBox="1">
            <a:spLocks noChangeArrowheads="1"/>
          </p:cNvSpPr>
          <p:nvPr/>
        </p:nvSpPr>
        <p:spPr bwMode="auto">
          <a:xfrm>
            <a:off x="5580063" y="4706938"/>
            <a:ext cx="4587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" sz="3200" b="1">
                <a:solidFill>
                  <a:srgbClr val="10315B"/>
                </a:solidFill>
              </a:rPr>
              <a:t>P</a:t>
            </a:r>
            <a:endParaRPr lang="es-ES" sz="3200">
              <a:solidFill>
                <a:srgbClr val="10315B"/>
              </a:solidFill>
            </a:endParaRPr>
          </a:p>
        </p:txBody>
      </p:sp>
      <p:cxnSp>
        <p:nvCxnSpPr>
          <p:cNvPr id="16" name="Conector recto de flecha 15"/>
          <p:cNvCxnSpPr/>
          <p:nvPr/>
        </p:nvCxnSpPr>
        <p:spPr>
          <a:xfrm flipH="1" flipV="1">
            <a:off x="4802188" y="3287713"/>
            <a:ext cx="777875" cy="1339850"/>
          </a:xfrm>
          <a:prstGeom prst="straightConnector1">
            <a:avLst/>
          </a:prstGeom>
          <a:ln w="76200" cmpd="sng">
            <a:solidFill>
              <a:srgbClr val="10315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 flipH="1">
            <a:off x="3717925" y="4959350"/>
            <a:ext cx="1557338" cy="0"/>
          </a:xfrm>
          <a:prstGeom prst="straightConnector1">
            <a:avLst/>
          </a:prstGeom>
          <a:ln w="76200" cmpd="sng">
            <a:solidFill>
              <a:srgbClr val="10315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 flipH="1">
            <a:off x="3635375" y="3287713"/>
            <a:ext cx="779463" cy="1323975"/>
          </a:xfrm>
          <a:prstGeom prst="straightConnector1">
            <a:avLst/>
          </a:prstGeom>
          <a:ln w="76200" cmpd="sng">
            <a:solidFill>
              <a:srgbClr val="10315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  <p:bldP spid="24581" grpId="0"/>
      <p:bldP spid="24583" grpId="0"/>
      <p:bldP spid="24584" grpId="0"/>
      <p:bldP spid="245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Imagen 1" descr="MC900442084.WMF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16113"/>
            <a:ext cx="2879725" cy="366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323850" y="1412875"/>
            <a:ext cx="8496300" cy="493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ES_tradnl" dirty="0" smtClean="0"/>
              <a:t>Ore.</a:t>
            </a:r>
          </a:p>
          <a:p>
            <a:pPr marL="514350" indent="-514350">
              <a:buFontTx/>
              <a:buAutoNum type="arabicPeriod"/>
              <a:defRPr/>
            </a:pPr>
            <a:endParaRPr lang="es-ES_tradnl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s-ES_tradnl" dirty="0" smtClean="0"/>
              <a:t>Identifique el anfitrión y asistente (</a:t>
            </a:r>
            <a:r>
              <a:rPr lang="es-ES_tradnl" dirty="0" err="1" smtClean="0"/>
              <a:t>Hch</a:t>
            </a:r>
            <a:r>
              <a:rPr lang="es-ES_tradnl" dirty="0" smtClean="0"/>
              <a:t>. 13:2).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s-ES_tradnl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s-ES_tradnl" dirty="0" smtClean="0"/>
              <a:t>Defina el propósito del grupo.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s-ES_tradnl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s-ES_tradnl" dirty="0" smtClean="0"/>
              <a:t>Establezca el tiempo de duración, el material de estudio bíblico y prepare la agenda de reunión.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s-ES_tradnl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s-ES_tradnl" dirty="0" smtClean="0"/>
              <a:t>Promocione la reunión e invite a sus amigos, conocidos o familiares.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s-ES_tradnl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s-ES_tradnl" dirty="0" smtClean="0"/>
              <a:t>Evalúe la reunión.</a:t>
            </a:r>
            <a:endParaRPr lang="en-US" dirty="0" smtClean="0"/>
          </a:p>
        </p:txBody>
      </p:sp>
      <p:sp>
        <p:nvSpPr>
          <p:cNvPr id="26627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" sz="3200" b="1">
                <a:solidFill>
                  <a:schemeClr val="bg1"/>
                </a:solidFill>
                <a:latin typeface="Arial" charset="0"/>
                <a:cs typeface="Arial" charset="0"/>
              </a:rPr>
              <a:t>Seis pasos para iniciar un GPS</a:t>
            </a:r>
            <a:endParaRPr lang="en-US" sz="32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6628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echa arriba 4"/>
          <p:cNvSpPr/>
          <p:nvPr/>
        </p:nvSpPr>
        <p:spPr>
          <a:xfrm>
            <a:off x="179388" y="1066800"/>
            <a:ext cx="6950075" cy="1778000"/>
          </a:xfrm>
          <a:prstGeom prst="upArrow">
            <a:avLst>
              <a:gd name="adj1" fmla="val 50605"/>
              <a:gd name="adj2" fmla="val 67708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800" b="1" dirty="0">
                <a:latin typeface="Arial"/>
                <a:cs typeface="Arial"/>
              </a:rPr>
              <a:t>MULTIPLICACIÓN</a:t>
            </a:r>
          </a:p>
          <a:p>
            <a:pPr algn="ctr">
              <a:defRPr/>
            </a:pPr>
            <a:r>
              <a:rPr lang="es-ES" sz="2800" b="1" dirty="0">
                <a:latin typeface="Arial"/>
                <a:cs typeface="Arial"/>
              </a:rPr>
              <a:t>O DEFUNCIÓN</a:t>
            </a:r>
          </a:p>
        </p:txBody>
      </p:sp>
      <p:grpSp>
        <p:nvGrpSpPr>
          <p:cNvPr id="16" name="Agrupar 15"/>
          <p:cNvGrpSpPr>
            <a:grpSpLocks/>
          </p:cNvGrpSpPr>
          <p:nvPr/>
        </p:nvGrpSpPr>
        <p:grpSpPr bwMode="auto">
          <a:xfrm>
            <a:off x="1900238" y="2844800"/>
            <a:ext cx="4389437" cy="935038"/>
            <a:chOff x="1900036" y="2844383"/>
            <a:chExt cx="4388941" cy="935569"/>
          </a:xfrm>
        </p:grpSpPr>
        <p:sp>
          <p:nvSpPr>
            <p:cNvPr id="4" name="Datos 3"/>
            <p:cNvSpPr/>
            <p:nvPr/>
          </p:nvSpPr>
          <p:spPr>
            <a:xfrm flipH="1">
              <a:off x="1900036" y="2844383"/>
              <a:ext cx="4388941" cy="327211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6" name="Rectángulo 5"/>
            <p:cNvSpPr/>
            <p:nvPr/>
          </p:nvSpPr>
          <p:spPr>
            <a:xfrm>
              <a:off x="2742903" y="3171594"/>
              <a:ext cx="3531789" cy="6083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2400" b="1" dirty="0">
                  <a:latin typeface="Arial"/>
                  <a:cs typeface="Arial"/>
                </a:rPr>
                <a:t>DESEMPEÑO</a:t>
              </a:r>
            </a:p>
          </p:txBody>
        </p:sp>
      </p:grpSp>
      <p:grpSp>
        <p:nvGrpSpPr>
          <p:cNvPr id="15" name="Agrupar 14"/>
          <p:cNvGrpSpPr>
            <a:grpSpLocks/>
          </p:cNvGrpSpPr>
          <p:nvPr/>
        </p:nvGrpSpPr>
        <p:grpSpPr bwMode="auto">
          <a:xfrm>
            <a:off x="2754313" y="3760788"/>
            <a:ext cx="4387850" cy="935037"/>
            <a:chOff x="2753928" y="3760001"/>
            <a:chExt cx="4388941" cy="935570"/>
          </a:xfrm>
        </p:grpSpPr>
        <p:sp>
          <p:nvSpPr>
            <p:cNvPr id="7" name="Datos 6"/>
            <p:cNvSpPr/>
            <p:nvPr/>
          </p:nvSpPr>
          <p:spPr>
            <a:xfrm flipH="1">
              <a:off x="2753928" y="3760001"/>
              <a:ext cx="4388941" cy="327211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3597100" y="4087212"/>
              <a:ext cx="3531478" cy="60835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2400" b="1" dirty="0">
                  <a:latin typeface="Arial"/>
                  <a:cs typeface="Arial"/>
                </a:rPr>
                <a:t>ADAPTACIÓN</a:t>
              </a:r>
            </a:p>
          </p:txBody>
        </p:sp>
      </p:grpSp>
      <p:grpSp>
        <p:nvGrpSpPr>
          <p:cNvPr id="14" name="Agrupar 13"/>
          <p:cNvGrpSpPr>
            <a:grpSpLocks/>
          </p:cNvGrpSpPr>
          <p:nvPr/>
        </p:nvGrpSpPr>
        <p:grpSpPr bwMode="auto">
          <a:xfrm>
            <a:off x="3597275" y="4691063"/>
            <a:ext cx="4387850" cy="935037"/>
            <a:chOff x="3596569" y="4690622"/>
            <a:chExt cx="4388941" cy="935570"/>
          </a:xfrm>
        </p:grpSpPr>
        <p:sp>
          <p:nvSpPr>
            <p:cNvPr id="9" name="Datos 8"/>
            <p:cNvSpPr/>
            <p:nvPr/>
          </p:nvSpPr>
          <p:spPr>
            <a:xfrm flipH="1">
              <a:off x="3596569" y="4690622"/>
              <a:ext cx="4388941" cy="327211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4439742" y="5017833"/>
              <a:ext cx="3531478" cy="60835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2400" b="1" dirty="0">
                  <a:latin typeface="Arial"/>
                  <a:cs typeface="Arial"/>
                </a:rPr>
                <a:t>APRENDIZAJE</a:t>
              </a:r>
            </a:p>
          </p:txBody>
        </p:sp>
      </p:grpSp>
      <p:grpSp>
        <p:nvGrpSpPr>
          <p:cNvPr id="13" name="Agrupar 12"/>
          <p:cNvGrpSpPr>
            <a:grpSpLocks/>
          </p:cNvGrpSpPr>
          <p:nvPr/>
        </p:nvGrpSpPr>
        <p:grpSpPr bwMode="auto">
          <a:xfrm>
            <a:off x="4432300" y="5594350"/>
            <a:ext cx="4387850" cy="935038"/>
            <a:chOff x="4431531" y="5594156"/>
            <a:chExt cx="4388941" cy="935570"/>
          </a:xfrm>
        </p:grpSpPr>
        <p:sp>
          <p:nvSpPr>
            <p:cNvPr id="11" name="Datos 10"/>
            <p:cNvSpPr/>
            <p:nvPr/>
          </p:nvSpPr>
          <p:spPr>
            <a:xfrm flipH="1">
              <a:off x="4431531" y="5594156"/>
              <a:ext cx="4388941" cy="327211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5274704" y="5921367"/>
              <a:ext cx="3531478" cy="60835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2400" b="1" dirty="0">
                  <a:latin typeface="Arial"/>
                  <a:cs typeface="Arial"/>
                </a:rPr>
                <a:t>FORMACIÓN</a:t>
              </a:r>
            </a:p>
          </p:txBody>
        </p:sp>
      </p:grpSp>
      <p:sp>
        <p:nvSpPr>
          <p:cNvPr id="28678" name="Title 1"/>
          <p:cNvSpPr txBox="1">
            <a:spLocks/>
          </p:cNvSpPr>
          <p:nvPr/>
        </p:nvSpPr>
        <p:spPr bwMode="auto">
          <a:xfrm>
            <a:off x="395288" y="0"/>
            <a:ext cx="87487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_tradnl" sz="3200" b="1">
                <a:solidFill>
                  <a:schemeClr val="bg1"/>
                </a:solidFill>
                <a:cs typeface="Arial" charset="0"/>
              </a:rPr>
              <a:t>Etapas o Fases de los </a:t>
            </a:r>
            <a:r>
              <a:rPr lang="es-ES_tradnl" sz="3200" b="1" i="1">
                <a:solidFill>
                  <a:schemeClr val="bg1"/>
                </a:solidFill>
                <a:cs typeface="Arial" charset="0"/>
              </a:rPr>
              <a:t>GPS</a:t>
            </a:r>
            <a:endParaRPr lang="es-ES_tradnl" sz="20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8679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" sz="3200" b="1">
                <a:solidFill>
                  <a:schemeClr val="bg1"/>
                </a:solidFill>
                <a:latin typeface="Arial" charset="0"/>
                <a:cs typeface="Arial" charset="0"/>
              </a:rPr>
              <a:t>Agenda de un GPS</a:t>
            </a:r>
            <a:endParaRPr lang="en-US" sz="32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9698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  <p:sp>
        <p:nvSpPr>
          <p:cNvPr id="6" name="Forma libre 5"/>
          <p:cNvSpPr/>
          <p:nvPr/>
        </p:nvSpPr>
        <p:spPr>
          <a:xfrm>
            <a:off x="1155700" y="1023938"/>
            <a:ext cx="4535488" cy="706437"/>
          </a:xfrm>
          <a:custGeom>
            <a:avLst/>
            <a:gdLst>
              <a:gd name="connsiteX0" fmla="*/ 0 w 4693920"/>
              <a:gd name="connsiteY0" fmla="*/ 73152 h 731520"/>
              <a:gd name="connsiteX1" fmla="*/ 73152 w 4693920"/>
              <a:gd name="connsiteY1" fmla="*/ 0 h 731520"/>
              <a:gd name="connsiteX2" fmla="*/ 4620768 w 4693920"/>
              <a:gd name="connsiteY2" fmla="*/ 0 h 731520"/>
              <a:gd name="connsiteX3" fmla="*/ 4693920 w 4693920"/>
              <a:gd name="connsiteY3" fmla="*/ 73152 h 731520"/>
              <a:gd name="connsiteX4" fmla="*/ 4693920 w 4693920"/>
              <a:gd name="connsiteY4" fmla="*/ 658368 h 731520"/>
              <a:gd name="connsiteX5" fmla="*/ 4620768 w 4693920"/>
              <a:gd name="connsiteY5" fmla="*/ 731520 h 731520"/>
              <a:gd name="connsiteX6" fmla="*/ 73152 w 4693920"/>
              <a:gd name="connsiteY6" fmla="*/ 731520 h 731520"/>
              <a:gd name="connsiteX7" fmla="*/ 0 w 4693920"/>
              <a:gd name="connsiteY7" fmla="*/ 658368 h 731520"/>
              <a:gd name="connsiteX8" fmla="*/ 0 w 4693920"/>
              <a:gd name="connsiteY8" fmla="*/ 73152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93920" h="731520">
                <a:moveTo>
                  <a:pt x="0" y="73152"/>
                </a:moveTo>
                <a:cubicBezTo>
                  <a:pt x="0" y="32751"/>
                  <a:pt x="32751" y="0"/>
                  <a:pt x="73152" y="0"/>
                </a:cubicBezTo>
                <a:lnTo>
                  <a:pt x="4620768" y="0"/>
                </a:lnTo>
                <a:cubicBezTo>
                  <a:pt x="4661169" y="0"/>
                  <a:pt x="4693920" y="32751"/>
                  <a:pt x="4693920" y="73152"/>
                </a:cubicBezTo>
                <a:lnTo>
                  <a:pt x="4693920" y="658368"/>
                </a:lnTo>
                <a:cubicBezTo>
                  <a:pt x="4693920" y="698769"/>
                  <a:pt x="4661169" y="731520"/>
                  <a:pt x="4620768" y="731520"/>
                </a:cubicBezTo>
                <a:lnTo>
                  <a:pt x="73152" y="731520"/>
                </a:lnTo>
                <a:cubicBezTo>
                  <a:pt x="32751" y="731520"/>
                  <a:pt x="0" y="698769"/>
                  <a:pt x="0" y="658368"/>
                </a:cubicBezTo>
                <a:lnTo>
                  <a:pt x="0" y="73152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8105" tIns="128105" rIns="960209" bIns="128105" spcCol="1270" anchor="ctr"/>
          <a:lstStyle/>
          <a:p>
            <a:pPr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400" b="1" dirty="0">
                <a:latin typeface="Arial"/>
                <a:cs typeface="Arial"/>
              </a:rPr>
              <a:t>Rompehielos</a:t>
            </a:r>
          </a:p>
        </p:txBody>
      </p:sp>
      <p:sp>
        <p:nvSpPr>
          <p:cNvPr id="7" name="Forma libre 6"/>
          <p:cNvSpPr/>
          <p:nvPr/>
        </p:nvSpPr>
        <p:spPr>
          <a:xfrm>
            <a:off x="1493838" y="1822450"/>
            <a:ext cx="4537075" cy="708025"/>
          </a:xfrm>
          <a:custGeom>
            <a:avLst/>
            <a:gdLst>
              <a:gd name="connsiteX0" fmla="*/ 0 w 4693920"/>
              <a:gd name="connsiteY0" fmla="*/ 73152 h 731520"/>
              <a:gd name="connsiteX1" fmla="*/ 73152 w 4693920"/>
              <a:gd name="connsiteY1" fmla="*/ 0 h 731520"/>
              <a:gd name="connsiteX2" fmla="*/ 4620768 w 4693920"/>
              <a:gd name="connsiteY2" fmla="*/ 0 h 731520"/>
              <a:gd name="connsiteX3" fmla="*/ 4693920 w 4693920"/>
              <a:gd name="connsiteY3" fmla="*/ 73152 h 731520"/>
              <a:gd name="connsiteX4" fmla="*/ 4693920 w 4693920"/>
              <a:gd name="connsiteY4" fmla="*/ 658368 h 731520"/>
              <a:gd name="connsiteX5" fmla="*/ 4620768 w 4693920"/>
              <a:gd name="connsiteY5" fmla="*/ 731520 h 731520"/>
              <a:gd name="connsiteX6" fmla="*/ 73152 w 4693920"/>
              <a:gd name="connsiteY6" fmla="*/ 731520 h 731520"/>
              <a:gd name="connsiteX7" fmla="*/ 0 w 4693920"/>
              <a:gd name="connsiteY7" fmla="*/ 658368 h 731520"/>
              <a:gd name="connsiteX8" fmla="*/ 0 w 4693920"/>
              <a:gd name="connsiteY8" fmla="*/ 73152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93920" h="731520">
                <a:moveTo>
                  <a:pt x="0" y="73152"/>
                </a:moveTo>
                <a:cubicBezTo>
                  <a:pt x="0" y="32751"/>
                  <a:pt x="32751" y="0"/>
                  <a:pt x="73152" y="0"/>
                </a:cubicBezTo>
                <a:lnTo>
                  <a:pt x="4620768" y="0"/>
                </a:lnTo>
                <a:cubicBezTo>
                  <a:pt x="4661169" y="0"/>
                  <a:pt x="4693920" y="32751"/>
                  <a:pt x="4693920" y="73152"/>
                </a:cubicBezTo>
                <a:lnTo>
                  <a:pt x="4693920" y="658368"/>
                </a:lnTo>
                <a:cubicBezTo>
                  <a:pt x="4693920" y="698769"/>
                  <a:pt x="4661169" y="731520"/>
                  <a:pt x="4620768" y="731520"/>
                </a:cubicBezTo>
                <a:lnTo>
                  <a:pt x="73152" y="731520"/>
                </a:lnTo>
                <a:cubicBezTo>
                  <a:pt x="32751" y="731520"/>
                  <a:pt x="0" y="698769"/>
                  <a:pt x="0" y="658368"/>
                </a:cubicBezTo>
                <a:lnTo>
                  <a:pt x="0" y="73152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hueOff val="0"/>
              <a:satOff val="0"/>
              <a:lumOff val="0"/>
              <a:alphaOff val="-10000"/>
            </a:schemeClr>
          </a:fillRef>
          <a:effectRef idx="1">
            <a:schemeClr val="accent1">
              <a:alpha val="90000"/>
              <a:hueOff val="0"/>
              <a:satOff val="0"/>
              <a:lumOff val="0"/>
              <a:alphaOff val="-10000"/>
            </a:schemeClr>
          </a:effectRef>
          <a:fontRef idx="minor">
            <a:schemeClr val="lt1"/>
          </a:fontRef>
        </p:style>
        <p:txBody>
          <a:bodyPr lIns="128105" tIns="128105" rIns="954113" bIns="128106" spcCol="1270" anchor="ctr"/>
          <a:lstStyle/>
          <a:p>
            <a:pPr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400" b="1" dirty="0">
                <a:latin typeface="Arial"/>
                <a:cs typeface="Arial"/>
              </a:rPr>
              <a:t>Oración de apertura</a:t>
            </a:r>
          </a:p>
        </p:txBody>
      </p:sp>
      <p:sp>
        <p:nvSpPr>
          <p:cNvPr id="8" name="Forma libre 7"/>
          <p:cNvSpPr/>
          <p:nvPr/>
        </p:nvSpPr>
        <p:spPr>
          <a:xfrm>
            <a:off x="1831975" y="2622550"/>
            <a:ext cx="4537075" cy="706438"/>
          </a:xfrm>
          <a:custGeom>
            <a:avLst/>
            <a:gdLst>
              <a:gd name="connsiteX0" fmla="*/ 0 w 4693920"/>
              <a:gd name="connsiteY0" fmla="*/ 73152 h 731520"/>
              <a:gd name="connsiteX1" fmla="*/ 73152 w 4693920"/>
              <a:gd name="connsiteY1" fmla="*/ 0 h 731520"/>
              <a:gd name="connsiteX2" fmla="*/ 4620768 w 4693920"/>
              <a:gd name="connsiteY2" fmla="*/ 0 h 731520"/>
              <a:gd name="connsiteX3" fmla="*/ 4693920 w 4693920"/>
              <a:gd name="connsiteY3" fmla="*/ 73152 h 731520"/>
              <a:gd name="connsiteX4" fmla="*/ 4693920 w 4693920"/>
              <a:gd name="connsiteY4" fmla="*/ 658368 h 731520"/>
              <a:gd name="connsiteX5" fmla="*/ 4620768 w 4693920"/>
              <a:gd name="connsiteY5" fmla="*/ 731520 h 731520"/>
              <a:gd name="connsiteX6" fmla="*/ 73152 w 4693920"/>
              <a:gd name="connsiteY6" fmla="*/ 731520 h 731520"/>
              <a:gd name="connsiteX7" fmla="*/ 0 w 4693920"/>
              <a:gd name="connsiteY7" fmla="*/ 658368 h 731520"/>
              <a:gd name="connsiteX8" fmla="*/ 0 w 4693920"/>
              <a:gd name="connsiteY8" fmla="*/ 73152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93920" h="731520">
                <a:moveTo>
                  <a:pt x="0" y="73152"/>
                </a:moveTo>
                <a:cubicBezTo>
                  <a:pt x="0" y="32751"/>
                  <a:pt x="32751" y="0"/>
                  <a:pt x="73152" y="0"/>
                </a:cubicBezTo>
                <a:lnTo>
                  <a:pt x="4620768" y="0"/>
                </a:lnTo>
                <a:cubicBezTo>
                  <a:pt x="4661169" y="0"/>
                  <a:pt x="4693920" y="32751"/>
                  <a:pt x="4693920" y="73152"/>
                </a:cubicBezTo>
                <a:lnTo>
                  <a:pt x="4693920" y="658368"/>
                </a:lnTo>
                <a:cubicBezTo>
                  <a:pt x="4693920" y="698769"/>
                  <a:pt x="4661169" y="731520"/>
                  <a:pt x="4620768" y="731520"/>
                </a:cubicBezTo>
                <a:lnTo>
                  <a:pt x="73152" y="731520"/>
                </a:lnTo>
                <a:cubicBezTo>
                  <a:pt x="32751" y="731520"/>
                  <a:pt x="0" y="698769"/>
                  <a:pt x="0" y="658368"/>
                </a:cubicBezTo>
                <a:lnTo>
                  <a:pt x="0" y="73152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hueOff val="0"/>
              <a:satOff val="0"/>
              <a:lumOff val="0"/>
              <a:alphaOff val="-20000"/>
            </a:schemeClr>
          </a:fillRef>
          <a:effectRef idx="1">
            <a:schemeClr val="accent1">
              <a:alpha val="90000"/>
              <a:hueOff val="0"/>
              <a:satOff val="0"/>
              <a:lumOff val="0"/>
              <a:alphaOff val="-20000"/>
            </a:schemeClr>
          </a:effectRef>
          <a:fontRef idx="minor">
            <a:schemeClr val="lt1"/>
          </a:fontRef>
        </p:style>
        <p:txBody>
          <a:bodyPr lIns="128105" tIns="128105" rIns="954113" bIns="128106" spcCol="1270" anchor="ctr"/>
          <a:lstStyle/>
          <a:p>
            <a:pPr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400" b="1" dirty="0">
                <a:latin typeface="Arial"/>
                <a:cs typeface="Arial"/>
              </a:rPr>
              <a:t>Adoración</a:t>
            </a:r>
          </a:p>
        </p:txBody>
      </p:sp>
      <p:sp>
        <p:nvSpPr>
          <p:cNvPr id="9" name="Forma libre 8"/>
          <p:cNvSpPr/>
          <p:nvPr/>
        </p:nvSpPr>
        <p:spPr>
          <a:xfrm>
            <a:off x="2171700" y="3421063"/>
            <a:ext cx="4535488" cy="706437"/>
          </a:xfrm>
          <a:custGeom>
            <a:avLst/>
            <a:gdLst>
              <a:gd name="connsiteX0" fmla="*/ 0 w 4693920"/>
              <a:gd name="connsiteY0" fmla="*/ 73152 h 731520"/>
              <a:gd name="connsiteX1" fmla="*/ 73152 w 4693920"/>
              <a:gd name="connsiteY1" fmla="*/ 0 h 731520"/>
              <a:gd name="connsiteX2" fmla="*/ 4620768 w 4693920"/>
              <a:gd name="connsiteY2" fmla="*/ 0 h 731520"/>
              <a:gd name="connsiteX3" fmla="*/ 4693920 w 4693920"/>
              <a:gd name="connsiteY3" fmla="*/ 73152 h 731520"/>
              <a:gd name="connsiteX4" fmla="*/ 4693920 w 4693920"/>
              <a:gd name="connsiteY4" fmla="*/ 658368 h 731520"/>
              <a:gd name="connsiteX5" fmla="*/ 4620768 w 4693920"/>
              <a:gd name="connsiteY5" fmla="*/ 731520 h 731520"/>
              <a:gd name="connsiteX6" fmla="*/ 73152 w 4693920"/>
              <a:gd name="connsiteY6" fmla="*/ 731520 h 731520"/>
              <a:gd name="connsiteX7" fmla="*/ 0 w 4693920"/>
              <a:gd name="connsiteY7" fmla="*/ 658368 h 731520"/>
              <a:gd name="connsiteX8" fmla="*/ 0 w 4693920"/>
              <a:gd name="connsiteY8" fmla="*/ 73152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93920" h="731520">
                <a:moveTo>
                  <a:pt x="0" y="73152"/>
                </a:moveTo>
                <a:cubicBezTo>
                  <a:pt x="0" y="32751"/>
                  <a:pt x="32751" y="0"/>
                  <a:pt x="73152" y="0"/>
                </a:cubicBezTo>
                <a:lnTo>
                  <a:pt x="4620768" y="0"/>
                </a:lnTo>
                <a:cubicBezTo>
                  <a:pt x="4661169" y="0"/>
                  <a:pt x="4693920" y="32751"/>
                  <a:pt x="4693920" y="73152"/>
                </a:cubicBezTo>
                <a:lnTo>
                  <a:pt x="4693920" y="658368"/>
                </a:lnTo>
                <a:cubicBezTo>
                  <a:pt x="4693920" y="698769"/>
                  <a:pt x="4661169" y="731520"/>
                  <a:pt x="4620768" y="731520"/>
                </a:cubicBezTo>
                <a:lnTo>
                  <a:pt x="73152" y="731520"/>
                </a:lnTo>
                <a:cubicBezTo>
                  <a:pt x="32751" y="731520"/>
                  <a:pt x="0" y="698769"/>
                  <a:pt x="0" y="658368"/>
                </a:cubicBezTo>
                <a:lnTo>
                  <a:pt x="0" y="73152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hueOff val="0"/>
              <a:satOff val="0"/>
              <a:lumOff val="0"/>
              <a:alphaOff val="-30000"/>
            </a:schemeClr>
          </a:fillRef>
          <a:effectRef idx="1">
            <a:schemeClr val="accent1">
              <a:alpha val="90000"/>
              <a:hueOff val="0"/>
              <a:satOff val="0"/>
              <a:lumOff val="0"/>
              <a:alphaOff val="-30000"/>
            </a:schemeClr>
          </a:effectRef>
          <a:fontRef idx="minor">
            <a:schemeClr val="lt1"/>
          </a:fontRef>
        </p:style>
        <p:txBody>
          <a:bodyPr lIns="128105" tIns="128105" rIns="954113" bIns="128106" spcCol="1270" anchor="ctr"/>
          <a:lstStyle/>
          <a:p>
            <a:pPr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400" b="1" dirty="0">
                <a:latin typeface="Arial"/>
                <a:cs typeface="Arial"/>
              </a:rPr>
              <a:t>Testimonios</a:t>
            </a:r>
            <a:endParaRPr lang="es-ES" sz="2400" b="1" dirty="0">
              <a:latin typeface="Arial"/>
              <a:cs typeface="Arial"/>
            </a:endParaRPr>
          </a:p>
        </p:txBody>
      </p:sp>
      <p:sp>
        <p:nvSpPr>
          <p:cNvPr id="10" name="Forma libre 9"/>
          <p:cNvSpPr/>
          <p:nvPr/>
        </p:nvSpPr>
        <p:spPr>
          <a:xfrm>
            <a:off x="2495550" y="4219575"/>
            <a:ext cx="4537075" cy="708025"/>
          </a:xfrm>
          <a:custGeom>
            <a:avLst/>
            <a:gdLst>
              <a:gd name="connsiteX0" fmla="*/ 0 w 4693920"/>
              <a:gd name="connsiteY0" fmla="*/ 73152 h 731520"/>
              <a:gd name="connsiteX1" fmla="*/ 73152 w 4693920"/>
              <a:gd name="connsiteY1" fmla="*/ 0 h 731520"/>
              <a:gd name="connsiteX2" fmla="*/ 4620768 w 4693920"/>
              <a:gd name="connsiteY2" fmla="*/ 0 h 731520"/>
              <a:gd name="connsiteX3" fmla="*/ 4693920 w 4693920"/>
              <a:gd name="connsiteY3" fmla="*/ 73152 h 731520"/>
              <a:gd name="connsiteX4" fmla="*/ 4693920 w 4693920"/>
              <a:gd name="connsiteY4" fmla="*/ 658368 h 731520"/>
              <a:gd name="connsiteX5" fmla="*/ 4620768 w 4693920"/>
              <a:gd name="connsiteY5" fmla="*/ 731520 h 731520"/>
              <a:gd name="connsiteX6" fmla="*/ 73152 w 4693920"/>
              <a:gd name="connsiteY6" fmla="*/ 731520 h 731520"/>
              <a:gd name="connsiteX7" fmla="*/ 0 w 4693920"/>
              <a:gd name="connsiteY7" fmla="*/ 658368 h 731520"/>
              <a:gd name="connsiteX8" fmla="*/ 0 w 4693920"/>
              <a:gd name="connsiteY8" fmla="*/ 73152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93920" h="731520">
                <a:moveTo>
                  <a:pt x="0" y="73152"/>
                </a:moveTo>
                <a:cubicBezTo>
                  <a:pt x="0" y="32751"/>
                  <a:pt x="32751" y="0"/>
                  <a:pt x="73152" y="0"/>
                </a:cubicBezTo>
                <a:lnTo>
                  <a:pt x="4620768" y="0"/>
                </a:lnTo>
                <a:cubicBezTo>
                  <a:pt x="4661169" y="0"/>
                  <a:pt x="4693920" y="32751"/>
                  <a:pt x="4693920" y="73152"/>
                </a:cubicBezTo>
                <a:lnTo>
                  <a:pt x="4693920" y="658368"/>
                </a:lnTo>
                <a:cubicBezTo>
                  <a:pt x="4693920" y="698769"/>
                  <a:pt x="4661169" y="731520"/>
                  <a:pt x="4620768" y="731520"/>
                </a:cubicBezTo>
                <a:lnTo>
                  <a:pt x="73152" y="731520"/>
                </a:lnTo>
                <a:cubicBezTo>
                  <a:pt x="32751" y="731520"/>
                  <a:pt x="0" y="698769"/>
                  <a:pt x="0" y="658368"/>
                </a:cubicBezTo>
                <a:lnTo>
                  <a:pt x="0" y="73152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hueOff val="0"/>
              <a:satOff val="0"/>
              <a:lumOff val="0"/>
              <a:alphaOff val="-40000"/>
            </a:schemeClr>
          </a:fillRef>
          <a:effectRef idx="1">
            <a:schemeClr val="accent1">
              <a:alpha val="90000"/>
              <a:hueOff val="0"/>
              <a:satOff val="0"/>
              <a:lumOff val="0"/>
              <a:alphaOff val="-40000"/>
            </a:schemeClr>
          </a:effectRef>
          <a:fontRef idx="minor">
            <a:schemeClr val="lt1"/>
          </a:fontRef>
        </p:style>
        <p:txBody>
          <a:bodyPr lIns="128105" tIns="128105" rIns="954113" bIns="128106" spcCol="1270" anchor="ctr"/>
          <a:lstStyle/>
          <a:p>
            <a:pPr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400" b="1" dirty="0">
                <a:latin typeface="Arial"/>
                <a:cs typeface="Arial"/>
              </a:rPr>
              <a:t>Estudio bíblico</a:t>
            </a:r>
          </a:p>
        </p:txBody>
      </p:sp>
      <p:sp>
        <p:nvSpPr>
          <p:cNvPr id="11" name="Forma libre 10"/>
          <p:cNvSpPr/>
          <p:nvPr/>
        </p:nvSpPr>
        <p:spPr>
          <a:xfrm>
            <a:off x="5232400" y="1539875"/>
            <a:ext cx="458788" cy="460375"/>
          </a:xfrm>
          <a:custGeom>
            <a:avLst/>
            <a:gdLst>
              <a:gd name="connsiteX0" fmla="*/ 0 w 475488"/>
              <a:gd name="connsiteY0" fmla="*/ 261518 h 475488"/>
              <a:gd name="connsiteX1" fmla="*/ 106985 w 475488"/>
              <a:gd name="connsiteY1" fmla="*/ 261518 h 475488"/>
              <a:gd name="connsiteX2" fmla="*/ 106985 w 475488"/>
              <a:gd name="connsiteY2" fmla="*/ 0 h 475488"/>
              <a:gd name="connsiteX3" fmla="*/ 368503 w 475488"/>
              <a:gd name="connsiteY3" fmla="*/ 0 h 475488"/>
              <a:gd name="connsiteX4" fmla="*/ 368503 w 475488"/>
              <a:gd name="connsiteY4" fmla="*/ 261518 h 475488"/>
              <a:gd name="connsiteX5" fmla="*/ 475488 w 475488"/>
              <a:gd name="connsiteY5" fmla="*/ 261518 h 475488"/>
              <a:gd name="connsiteX6" fmla="*/ 237744 w 475488"/>
              <a:gd name="connsiteY6" fmla="*/ 475488 h 475488"/>
              <a:gd name="connsiteX7" fmla="*/ 0 w 475488"/>
              <a:gd name="connsiteY7" fmla="*/ 261518 h 47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488" h="475488">
                <a:moveTo>
                  <a:pt x="0" y="261518"/>
                </a:moveTo>
                <a:lnTo>
                  <a:pt x="106985" y="261518"/>
                </a:lnTo>
                <a:lnTo>
                  <a:pt x="106985" y="0"/>
                </a:lnTo>
                <a:lnTo>
                  <a:pt x="368503" y="0"/>
                </a:lnTo>
                <a:lnTo>
                  <a:pt x="368503" y="261518"/>
                </a:lnTo>
                <a:lnTo>
                  <a:pt x="475488" y="261518"/>
                </a:lnTo>
                <a:lnTo>
                  <a:pt x="237744" y="475488"/>
                </a:lnTo>
                <a:lnTo>
                  <a:pt x="0" y="261518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33655" tIns="26670" rIns="133655" bIns="144353" spcCol="1270" anchor="ctr"/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  <a:defRPr/>
            </a:pPr>
            <a:endParaRPr lang="es-ES" sz="2000"/>
          </a:p>
        </p:txBody>
      </p:sp>
      <p:sp>
        <p:nvSpPr>
          <p:cNvPr id="12" name="Forma libre 11"/>
          <p:cNvSpPr/>
          <p:nvPr/>
        </p:nvSpPr>
        <p:spPr>
          <a:xfrm>
            <a:off x="5570538" y="2346325"/>
            <a:ext cx="460375" cy="458788"/>
          </a:xfrm>
          <a:custGeom>
            <a:avLst/>
            <a:gdLst>
              <a:gd name="connsiteX0" fmla="*/ 0 w 475488"/>
              <a:gd name="connsiteY0" fmla="*/ 261518 h 475488"/>
              <a:gd name="connsiteX1" fmla="*/ 106985 w 475488"/>
              <a:gd name="connsiteY1" fmla="*/ 261518 h 475488"/>
              <a:gd name="connsiteX2" fmla="*/ 106985 w 475488"/>
              <a:gd name="connsiteY2" fmla="*/ 0 h 475488"/>
              <a:gd name="connsiteX3" fmla="*/ 368503 w 475488"/>
              <a:gd name="connsiteY3" fmla="*/ 0 h 475488"/>
              <a:gd name="connsiteX4" fmla="*/ 368503 w 475488"/>
              <a:gd name="connsiteY4" fmla="*/ 261518 h 475488"/>
              <a:gd name="connsiteX5" fmla="*/ 475488 w 475488"/>
              <a:gd name="connsiteY5" fmla="*/ 261518 h 475488"/>
              <a:gd name="connsiteX6" fmla="*/ 237744 w 475488"/>
              <a:gd name="connsiteY6" fmla="*/ 475488 h 475488"/>
              <a:gd name="connsiteX7" fmla="*/ 0 w 475488"/>
              <a:gd name="connsiteY7" fmla="*/ 261518 h 47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488" h="475488">
                <a:moveTo>
                  <a:pt x="0" y="261518"/>
                </a:moveTo>
                <a:lnTo>
                  <a:pt x="106985" y="261518"/>
                </a:lnTo>
                <a:lnTo>
                  <a:pt x="106985" y="0"/>
                </a:lnTo>
                <a:lnTo>
                  <a:pt x="368503" y="0"/>
                </a:lnTo>
                <a:lnTo>
                  <a:pt x="368503" y="261518"/>
                </a:lnTo>
                <a:lnTo>
                  <a:pt x="475488" y="261518"/>
                </a:lnTo>
                <a:lnTo>
                  <a:pt x="237744" y="475488"/>
                </a:lnTo>
                <a:lnTo>
                  <a:pt x="0" y="261518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-13333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-13333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33655" tIns="26670" rIns="133655" bIns="144353" spcCol="1270" anchor="ctr"/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  <a:defRPr/>
            </a:pPr>
            <a:endParaRPr lang="es-ES" sz="2000"/>
          </a:p>
        </p:txBody>
      </p:sp>
      <p:sp>
        <p:nvSpPr>
          <p:cNvPr id="13" name="Forma libre 12"/>
          <p:cNvSpPr/>
          <p:nvPr/>
        </p:nvSpPr>
        <p:spPr>
          <a:xfrm>
            <a:off x="5908675" y="3138488"/>
            <a:ext cx="460375" cy="460375"/>
          </a:xfrm>
          <a:custGeom>
            <a:avLst/>
            <a:gdLst>
              <a:gd name="connsiteX0" fmla="*/ 0 w 475488"/>
              <a:gd name="connsiteY0" fmla="*/ 261518 h 475488"/>
              <a:gd name="connsiteX1" fmla="*/ 106985 w 475488"/>
              <a:gd name="connsiteY1" fmla="*/ 261518 h 475488"/>
              <a:gd name="connsiteX2" fmla="*/ 106985 w 475488"/>
              <a:gd name="connsiteY2" fmla="*/ 0 h 475488"/>
              <a:gd name="connsiteX3" fmla="*/ 368503 w 475488"/>
              <a:gd name="connsiteY3" fmla="*/ 0 h 475488"/>
              <a:gd name="connsiteX4" fmla="*/ 368503 w 475488"/>
              <a:gd name="connsiteY4" fmla="*/ 261518 h 475488"/>
              <a:gd name="connsiteX5" fmla="*/ 475488 w 475488"/>
              <a:gd name="connsiteY5" fmla="*/ 261518 h 475488"/>
              <a:gd name="connsiteX6" fmla="*/ 237744 w 475488"/>
              <a:gd name="connsiteY6" fmla="*/ 475488 h 475488"/>
              <a:gd name="connsiteX7" fmla="*/ 0 w 475488"/>
              <a:gd name="connsiteY7" fmla="*/ 261518 h 47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488" h="475488">
                <a:moveTo>
                  <a:pt x="0" y="261518"/>
                </a:moveTo>
                <a:lnTo>
                  <a:pt x="106985" y="261518"/>
                </a:lnTo>
                <a:lnTo>
                  <a:pt x="106985" y="0"/>
                </a:lnTo>
                <a:lnTo>
                  <a:pt x="368503" y="0"/>
                </a:lnTo>
                <a:lnTo>
                  <a:pt x="368503" y="261518"/>
                </a:lnTo>
                <a:lnTo>
                  <a:pt x="475488" y="261518"/>
                </a:lnTo>
                <a:lnTo>
                  <a:pt x="237744" y="475488"/>
                </a:lnTo>
                <a:lnTo>
                  <a:pt x="0" y="261518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-26667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-26667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33655" tIns="26670" rIns="133655" bIns="144353" spcCol="1270" anchor="ctr"/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  <a:defRPr/>
            </a:pPr>
            <a:endParaRPr lang="es-ES" sz="2000"/>
          </a:p>
        </p:txBody>
      </p:sp>
      <p:sp>
        <p:nvSpPr>
          <p:cNvPr id="14" name="Forma libre 13"/>
          <p:cNvSpPr/>
          <p:nvPr/>
        </p:nvSpPr>
        <p:spPr>
          <a:xfrm>
            <a:off x="6248400" y="3952875"/>
            <a:ext cx="458788" cy="458788"/>
          </a:xfrm>
          <a:custGeom>
            <a:avLst/>
            <a:gdLst>
              <a:gd name="connsiteX0" fmla="*/ 0 w 475488"/>
              <a:gd name="connsiteY0" fmla="*/ 261518 h 475488"/>
              <a:gd name="connsiteX1" fmla="*/ 106985 w 475488"/>
              <a:gd name="connsiteY1" fmla="*/ 261518 h 475488"/>
              <a:gd name="connsiteX2" fmla="*/ 106985 w 475488"/>
              <a:gd name="connsiteY2" fmla="*/ 0 h 475488"/>
              <a:gd name="connsiteX3" fmla="*/ 368503 w 475488"/>
              <a:gd name="connsiteY3" fmla="*/ 0 h 475488"/>
              <a:gd name="connsiteX4" fmla="*/ 368503 w 475488"/>
              <a:gd name="connsiteY4" fmla="*/ 261518 h 475488"/>
              <a:gd name="connsiteX5" fmla="*/ 475488 w 475488"/>
              <a:gd name="connsiteY5" fmla="*/ 261518 h 475488"/>
              <a:gd name="connsiteX6" fmla="*/ 237744 w 475488"/>
              <a:gd name="connsiteY6" fmla="*/ 475488 h 475488"/>
              <a:gd name="connsiteX7" fmla="*/ 0 w 475488"/>
              <a:gd name="connsiteY7" fmla="*/ 261518 h 47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488" h="475488">
                <a:moveTo>
                  <a:pt x="0" y="261518"/>
                </a:moveTo>
                <a:lnTo>
                  <a:pt x="106985" y="261518"/>
                </a:lnTo>
                <a:lnTo>
                  <a:pt x="106985" y="0"/>
                </a:lnTo>
                <a:lnTo>
                  <a:pt x="368503" y="0"/>
                </a:lnTo>
                <a:lnTo>
                  <a:pt x="368503" y="261518"/>
                </a:lnTo>
                <a:lnTo>
                  <a:pt x="475488" y="261518"/>
                </a:lnTo>
                <a:lnTo>
                  <a:pt x="237744" y="475488"/>
                </a:lnTo>
                <a:lnTo>
                  <a:pt x="0" y="261518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-4000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-4000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33655" tIns="26670" rIns="133655" bIns="144353" spcCol="1270" anchor="ctr"/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  <a:defRPr/>
            </a:pPr>
            <a:endParaRPr lang="es-ES" sz="2000"/>
          </a:p>
        </p:txBody>
      </p:sp>
      <p:sp>
        <p:nvSpPr>
          <p:cNvPr id="19" name="Forma libre 18"/>
          <p:cNvSpPr/>
          <p:nvPr/>
        </p:nvSpPr>
        <p:spPr>
          <a:xfrm>
            <a:off x="2843213" y="5019675"/>
            <a:ext cx="4537075" cy="706438"/>
          </a:xfrm>
          <a:custGeom>
            <a:avLst/>
            <a:gdLst>
              <a:gd name="connsiteX0" fmla="*/ 0 w 4693920"/>
              <a:gd name="connsiteY0" fmla="*/ 73152 h 731520"/>
              <a:gd name="connsiteX1" fmla="*/ 73152 w 4693920"/>
              <a:gd name="connsiteY1" fmla="*/ 0 h 731520"/>
              <a:gd name="connsiteX2" fmla="*/ 4620768 w 4693920"/>
              <a:gd name="connsiteY2" fmla="*/ 0 h 731520"/>
              <a:gd name="connsiteX3" fmla="*/ 4693920 w 4693920"/>
              <a:gd name="connsiteY3" fmla="*/ 73152 h 731520"/>
              <a:gd name="connsiteX4" fmla="*/ 4693920 w 4693920"/>
              <a:gd name="connsiteY4" fmla="*/ 658368 h 731520"/>
              <a:gd name="connsiteX5" fmla="*/ 4620768 w 4693920"/>
              <a:gd name="connsiteY5" fmla="*/ 731520 h 731520"/>
              <a:gd name="connsiteX6" fmla="*/ 73152 w 4693920"/>
              <a:gd name="connsiteY6" fmla="*/ 731520 h 731520"/>
              <a:gd name="connsiteX7" fmla="*/ 0 w 4693920"/>
              <a:gd name="connsiteY7" fmla="*/ 658368 h 731520"/>
              <a:gd name="connsiteX8" fmla="*/ 0 w 4693920"/>
              <a:gd name="connsiteY8" fmla="*/ 73152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93920" h="731520">
                <a:moveTo>
                  <a:pt x="0" y="73152"/>
                </a:moveTo>
                <a:cubicBezTo>
                  <a:pt x="0" y="32751"/>
                  <a:pt x="32751" y="0"/>
                  <a:pt x="73152" y="0"/>
                </a:cubicBezTo>
                <a:lnTo>
                  <a:pt x="4620768" y="0"/>
                </a:lnTo>
                <a:cubicBezTo>
                  <a:pt x="4661169" y="0"/>
                  <a:pt x="4693920" y="32751"/>
                  <a:pt x="4693920" y="73152"/>
                </a:cubicBezTo>
                <a:lnTo>
                  <a:pt x="4693920" y="658368"/>
                </a:lnTo>
                <a:cubicBezTo>
                  <a:pt x="4693920" y="698769"/>
                  <a:pt x="4661169" y="731520"/>
                  <a:pt x="4620768" y="731520"/>
                </a:cubicBezTo>
                <a:lnTo>
                  <a:pt x="73152" y="731520"/>
                </a:lnTo>
                <a:cubicBezTo>
                  <a:pt x="32751" y="731520"/>
                  <a:pt x="0" y="698769"/>
                  <a:pt x="0" y="658368"/>
                </a:cubicBezTo>
                <a:lnTo>
                  <a:pt x="0" y="73152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hueOff val="0"/>
              <a:satOff val="0"/>
              <a:lumOff val="0"/>
              <a:alphaOff val="-20000"/>
            </a:schemeClr>
          </a:fillRef>
          <a:effectRef idx="1">
            <a:schemeClr val="accent1">
              <a:alpha val="90000"/>
              <a:hueOff val="0"/>
              <a:satOff val="0"/>
              <a:lumOff val="0"/>
              <a:alphaOff val="-20000"/>
            </a:schemeClr>
          </a:effectRef>
          <a:fontRef idx="minor">
            <a:schemeClr val="lt1"/>
          </a:fontRef>
        </p:style>
        <p:txBody>
          <a:bodyPr lIns="128105" tIns="128105" rIns="954113" bIns="128106" spcCol="1270" anchor="ctr"/>
          <a:lstStyle/>
          <a:p>
            <a:pPr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400" b="1" dirty="0">
                <a:latin typeface="Arial"/>
                <a:cs typeface="Arial"/>
              </a:rPr>
              <a:t>Oración de intercesión</a:t>
            </a:r>
          </a:p>
        </p:txBody>
      </p:sp>
      <p:sp>
        <p:nvSpPr>
          <p:cNvPr id="20" name="Forma libre 19"/>
          <p:cNvSpPr/>
          <p:nvPr/>
        </p:nvSpPr>
        <p:spPr>
          <a:xfrm>
            <a:off x="6478588" y="4760913"/>
            <a:ext cx="458787" cy="458787"/>
          </a:xfrm>
          <a:custGeom>
            <a:avLst/>
            <a:gdLst>
              <a:gd name="connsiteX0" fmla="*/ 0 w 475488"/>
              <a:gd name="connsiteY0" fmla="*/ 261518 h 475488"/>
              <a:gd name="connsiteX1" fmla="*/ 106985 w 475488"/>
              <a:gd name="connsiteY1" fmla="*/ 261518 h 475488"/>
              <a:gd name="connsiteX2" fmla="*/ 106985 w 475488"/>
              <a:gd name="connsiteY2" fmla="*/ 0 h 475488"/>
              <a:gd name="connsiteX3" fmla="*/ 368503 w 475488"/>
              <a:gd name="connsiteY3" fmla="*/ 0 h 475488"/>
              <a:gd name="connsiteX4" fmla="*/ 368503 w 475488"/>
              <a:gd name="connsiteY4" fmla="*/ 261518 h 475488"/>
              <a:gd name="connsiteX5" fmla="*/ 475488 w 475488"/>
              <a:gd name="connsiteY5" fmla="*/ 261518 h 475488"/>
              <a:gd name="connsiteX6" fmla="*/ 237744 w 475488"/>
              <a:gd name="connsiteY6" fmla="*/ 475488 h 475488"/>
              <a:gd name="connsiteX7" fmla="*/ 0 w 475488"/>
              <a:gd name="connsiteY7" fmla="*/ 261518 h 47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488" h="475488">
                <a:moveTo>
                  <a:pt x="0" y="261518"/>
                </a:moveTo>
                <a:lnTo>
                  <a:pt x="106985" y="261518"/>
                </a:lnTo>
                <a:lnTo>
                  <a:pt x="106985" y="0"/>
                </a:lnTo>
                <a:lnTo>
                  <a:pt x="368503" y="0"/>
                </a:lnTo>
                <a:lnTo>
                  <a:pt x="368503" y="261518"/>
                </a:lnTo>
                <a:lnTo>
                  <a:pt x="475488" y="261518"/>
                </a:lnTo>
                <a:lnTo>
                  <a:pt x="237744" y="475488"/>
                </a:lnTo>
                <a:lnTo>
                  <a:pt x="0" y="261518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-13333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-13333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33655" tIns="26670" rIns="133655" bIns="144353" spcCol="1270" anchor="ctr"/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  <a:defRPr/>
            </a:pPr>
            <a:endParaRPr lang="es-ES" sz="2000"/>
          </a:p>
        </p:txBody>
      </p:sp>
      <p:sp>
        <p:nvSpPr>
          <p:cNvPr id="21" name="Forma libre 20"/>
          <p:cNvSpPr/>
          <p:nvPr/>
        </p:nvSpPr>
        <p:spPr>
          <a:xfrm>
            <a:off x="6916738" y="5554663"/>
            <a:ext cx="458787" cy="458787"/>
          </a:xfrm>
          <a:custGeom>
            <a:avLst/>
            <a:gdLst>
              <a:gd name="connsiteX0" fmla="*/ 0 w 475488"/>
              <a:gd name="connsiteY0" fmla="*/ 261518 h 475488"/>
              <a:gd name="connsiteX1" fmla="*/ 106985 w 475488"/>
              <a:gd name="connsiteY1" fmla="*/ 261518 h 475488"/>
              <a:gd name="connsiteX2" fmla="*/ 106985 w 475488"/>
              <a:gd name="connsiteY2" fmla="*/ 0 h 475488"/>
              <a:gd name="connsiteX3" fmla="*/ 368503 w 475488"/>
              <a:gd name="connsiteY3" fmla="*/ 0 h 475488"/>
              <a:gd name="connsiteX4" fmla="*/ 368503 w 475488"/>
              <a:gd name="connsiteY4" fmla="*/ 261518 h 475488"/>
              <a:gd name="connsiteX5" fmla="*/ 475488 w 475488"/>
              <a:gd name="connsiteY5" fmla="*/ 261518 h 475488"/>
              <a:gd name="connsiteX6" fmla="*/ 237744 w 475488"/>
              <a:gd name="connsiteY6" fmla="*/ 475488 h 475488"/>
              <a:gd name="connsiteX7" fmla="*/ 0 w 475488"/>
              <a:gd name="connsiteY7" fmla="*/ 261518 h 47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488" h="475488">
                <a:moveTo>
                  <a:pt x="0" y="261518"/>
                </a:moveTo>
                <a:lnTo>
                  <a:pt x="106985" y="261518"/>
                </a:lnTo>
                <a:lnTo>
                  <a:pt x="106985" y="0"/>
                </a:lnTo>
                <a:lnTo>
                  <a:pt x="368503" y="0"/>
                </a:lnTo>
                <a:lnTo>
                  <a:pt x="368503" y="261518"/>
                </a:lnTo>
                <a:lnTo>
                  <a:pt x="475488" y="261518"/>
                </a:lnTo>
                <a:lnTo>
                  <a:pt x="237744" y="475488"/>
                </a:lnTo>
                <a:lnTo>
                  <a:pt x="0" y="261518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-26667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-26667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33655" tIns="26670" rIns="133655" bIns="144353" spcCol="1270" anchor="ctr"/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  <a:defRPr/>
            </a:pPr>
            <a:endParaRPr lang="es-ES" sz="200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9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491</Words>
  <Application>Microsoft Macintosh PowerPoint</Application>
  <PresentationFormat>Presentación en pantalla (4:3)</PresentationFormat>
  <Paragraphs>122</Paragraphs>
  <Slides>11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ＭＳ Ｐゴシック</vt:lpstr>
      <vt:lpstr>Calibri</vt:lpstr>
      <vt:lpstr>Geneva</vt:lpstr>
      <vt:lpstr>ヒラギノ角ゴ Pro W3</vt:lpstr>
      <vt:lpstr>Times New Roman Bold</vt:lpstr>
      <vt:lpstr>Times New Roman</vt:lpstr>
      <vt:lpstr>Tema de Office</vt:lpstr>
      <vt:lpstr>Presentación de PowerPoint</vt:lpstr>
      <vt:lpstr>Definición de GPS</vt:lpstr>
      <vt:lpstr>Diez Mejores prácticas en los GPS</vt:lpstr>
      <vt:lpstr>Diez Mejores prácticas en los GPS</vt:lpstr>
      <vt:lpstr>Estructura Interna de los GPS</vt:lpstr>
      <vt:lpstr>Las 3 “P” de un GPS</vt:lpstr>
      <vt:lpstr>Seis pasos para iniciar un GPS</vt:lpstr>
      <vt:lpstr>Presentación de PowerPoint</vt:lpstr>
      <vt:lpstr>Agenda de un GPS</vt:lpstr>
      <vt:lpstr>Potencial de un Grupo Pequeño Saludable</vt:lpstr>
      <vt:lpstr>Herramienta</vt:lpstr>
    </vt:vector>
  </TitlesOfParts>
  <Manager/>
  <Company>Aries Productions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¿Quiénes somos?</dc:title>
  <dc:subject/>
  <dc:creator>Rommel Salazar López</dc:creator>
  <cp:keywords/>
  <dc:description/>
  <cp:lastModifiedBy>Joshua Duque</cp:lastModifiedBy>
  <cp:revision>168</cp:revision>
  <dcterms:created xsi:type="dcterms:W3CDTF">2010-10-19T12:26:37Z</dcterms:created>
  <dcterms:modified xsi:type="dcterms:W3CDTF">2016-10-25T20:10:50Z</dcterms:modified>
  <cp:category/>
</cp:coreProperties>
</file>