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5" r:id="rId2"/>
    <p:sldId id="308" r:id="rId3"/>
    <p:sldId id="296" r:id="rId4"/>
    <p:sldId id="309" r:id="rId5"/>
    <p:sldId id="310" r:id="rId6"/>
    <p:sldId id="311" r:id="rId7"/>
    <p:sldId id="312" r:id="rId8"/>
    <p:sldId id="313" r:id="rId9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15B"/>
    <a:srgbClr val="142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A85F24-7565-E947-8C54-905693CA55B5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A8F587-093C-674C-99AB-1525F905AFD2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29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D79508-EB30-3E4F-9B16-BE0FDC4C91B3}" type="slidenum">
              <a:rPr lang="es-ES_tradnl" sz="1200"/>
              <a:pPr eaLnBrk="1" hangingPunct="1"/>
              <a:t>1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F9BE2F-AC0D-A840-8DBF-61C083349061}" type="slidenum">
              <a:rPr lang="es-ES_tradnl" sz="1200"/>
              <a:pPr eaLnBrk="1" hangingPunct="1"/>
              <a:t>2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59C8CB-3EBC-5248-853E-35968EF292A1}" type="slidenum">
              <a:rPr lang="es-ES_tradnl" sz="1200"/>
              <a:pPr eaLnBrk="1" hangingPunct="1"/>
              <a:t>3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CF7FF4A-F1DA-7143-91B4-3A8F0F637DEB}" type="slidenum">
              <a:rPr lang="es-ES_tradnl" sz="1200"/>
              <a:pPr eaLnBrk="1" hangingPunct="1"/>
              <a:t>4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55A5766-94AD-3A48-9964-A28F4631AA7B}" type="slidenum">
              <a:rPr lang="es-ES_tradnl" sz="1200"/>
              <a:pPr eaLnBrk="1" hangingPunct="1"/>
              <a:t>5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A4FA19-A705-1545-B9A1-3EA48A09081A}" type="slidenum">
              <a:rPr lang="es-ES_tradnl" sz="1200"/>
              <a:pPr eaLnBrk="1" hangingPunct="1"/>
              <a:t>6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902FAB-DC79-CF47-967E-3F56FD54E5AC}" type="slidenum">
              <a:rPr lang="es-ES_tradnl" sz="1200"/>
              <a:pPr eaLnBrk="1" hangingPunct="1"/>
              <a:t>8</a:t>
            </a:fld>
            <a:endParaRPr lang="es-ES_tradn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F1BC-91B0-C840-BB49-A91D0CE1295D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9062-DCFC-6648-8FA3-FA95D1B6671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493648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2BB96-9E5D-0E4C-85E0-F181B7F5D5E6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74B6-EEDD-EC4A-8853-5F31F1346E7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15263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96947-80B2-D542-947A-285041459105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064FC-BA82-8540-A685-2F7E1FAECF53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0075439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D4A1-3DD0-6A4B-8585-9BAC103A74A3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1481-EF2D-DE47-8248-67B6192C9F26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820772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6B80C-9615-6846-81D0-B76063D53673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84232-AF77-8749-9F62-E2AD5DE95C9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981586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4E443-6C47-6A44-891A-CD106198F1CB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892C-5376-484E-A36F-92C9ACED6B1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169132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24EAE-1F34-2144-90D0-DBBC01B05E10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B201B-5B1D-B54C-A0DA-077BAF8207D2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836598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4B102-3286-A143-A901-93A5FAC094DF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E49F4-119C-9145-8FEA-01ABF5976697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61412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A075-C92D-8548-B76D-9C2A261B61BE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5D95-AA82-C049-BA25-6D400B37D7F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69482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0F7F8-A79E-BB4A-A725-B736A839E4F4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2C97D-85A5-014F-93BB-CBE5F4BACC92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011387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C4E89-8118-984E-93EE-FFF03671B4CE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74C3C-65AC-224D-826E-FDD31A11B9C3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6795202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79810D8-9A34-D644-B447-E8323BB24B0A}" type="datetime1">
              <a:rPr lang="es-ES_tradnl"/>
              <a:pPr>
                <a:defRPr/>
              </a:pPr>
              <a:t>01/07/16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90D5D419-DA6F-9643-8D79-3E3E299700C0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Geneva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Geneva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n 6" descr="hom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7"/>
          <p:cNvSpPr>
            <a:spLocks noChangeArrowheads="1"/>
          </p:cNvSpPr>
          <p:nvPr/>
        </p:nvSpPr>
        <p:spPr bwMode="auto">
          <a:xfrm>
            <a:off x="457200" y="0"/>
            <a:ext cx="829151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s-ES_tradnl" sz="3200">
                <a:solidFill>
                  <a:schemeClr val="bg1"/>
                </a:solidFill>
                <a:latin typeface="Times New Roman Bold" charset="0"/>
              </a:rPr>
              <a:t>Sesión 3</a:t>
            </a:r>
          </a:p>
          <a:p>
            <a:r>
              <a:rPr lang="es-ES_tradnl" sz="4400">
                <a:solidFill>
                  <a:schemeClr val="bg1"/>
                </a:solidFill>
                <a:latin typeface="Times New Roman Bold" charset="0"/>
              </a:rPr>
              <a:t>Cinco propósitos poderosos de los Grupos Pequeños Saludables GPS</a:t>
            </a:r>
          </a:p>
        </p:txBody>
      </p:sp>
      <p:sp>
        <p:nvSpPr>
          <p:cNvPr id="17413" name="Rectangle 11"/>
          <p:cNvSpPr>
            <a:spLocks noChangeArrowheads="1"/>
          </p:cNvSpPr>
          <p:nvPr/>
        </p:nvSpPr>
        <p:spPr bwMode="auto">
          <a:xfrm>
            <a:off x="457200" y="3213100"/>
            <a:ext cx="817245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s-ES_tradnl" sz="3200" b="1">
                <a:solidFill>
                  <a:srgbClr val="112E6B"/>
                </a:solidFill>
              </a:rPr>
              <a:t>Objetivo</a:t>
            </a:r>
          </a:p>
          <a:p>
            <a:endParaRPr lang="es-ES_tradnl" sz="2000" b="1"/>
          </a:p>
          <a:p>
            <a:r>
              <a:rPr lang="es-ES_tradnl" sz="3200"/>
              <a:t>Esta sesión estudia las </a:t>
            </a:r>
            <a:r>
              <a:rPr lang="es-ES_tradnl" sz="3200" b="1" i="1">
                <a:solidFill>
                  <a:srgbClr val="142D6A"/>
                </a:solidFill>
              </a:rPr>
              <a:t>cinco funciones </a:t>
            </a:r>
            <a:r>
              <a:rPr lang="es-ES_tradnl" sz="3200"/>
              <a:t>aplicadas a los grupos pequeños y a sus reuniones.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Funciones de los GPS - PROCLAMACIÓN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7" name="Rectángulo 1"/>
          <p:cNvSpPr>
            <a:spLocks noChangeArrowheads="1"/>
          </p:cNvSpPr>
          <p:nvPr/>
        </p:nvSpPr>
        <p:spPr bwMode="auto">
          <a:xfrm>
            <a:off x="539750" y="1412875"/>
            <a:ext cx="81359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400" b="1" u="sng" dirty="0">
                <a:solidFill>
                  <a:srgbClr val="142D6A"/>
                </a:solidFill>
              </a:rPr>
              <a:t>PROCLAMACIÓN</a:t>
            </a:r>
          </a:p>
          <a:p>
            <a:pPr>
              <a:defRPr/>
            </a:pPr>
            <a:endParaRPr lang="es-ES_tradnl" sz="2400" b="1" u="sng" dirty="0">
              <a:solidFill>
                <a:srgbClr val="142D6A"/>
              </a:solidFill>
            </a:endParaRPr>
          </a:p>
          <a:p>
            <a:pPr>
              <a:defRPr/>
            </a:pPr>
            <a:r>
              <a:rPr lang="es-ES_tradnl" sz="2400" i="1" dirty="0">
                <a:latin typeface="Times New Roman"/>
                <a:cs typeface="Times New Roman"/>
              </a:rPr>
              <a:t>“No queriendo que ninguno perezca, sino que todos procedan al arrepentimiento”. 2 Pedro 3:9</a:t>
            </a:r>
          </a:p>
          <a:p>
            <a:pPr>
              <a:defRPr/>
            </a:pPr>
            <a:endParaRPr lang="es-ES_tradnl" sz="2400" i="1" dirty="0"/>
          </a:p>
          <a:p>
            <a:pPr>
              <a:defRPr/>
            </a:pPr>
            <a:r>
              <a:rPr lang="es-ES_tradnl" sz="2400" b="1" dirty="0">
                <a:solidFill>
                  <a:srgbClr val="10315B"/>
                </a:solidFill>
              </a:rPr>
              <a:t>Evangelización contextualizada.</a:t>
            </a:r>
            <a:endParaRPr lang="es-ES_tradnl" sz="2400" dirty="0"/>
          </a:p>
          <a:p>
            <a:pPr>
              <a:defRPr/>
            </a:pPr>
            <a:r>
              <a:rPr lang="es-ES_tradnl" sz="2400" dirty="0"/>
              <a:t>La evangelización efectiva considera el contexto de las personas:</a:t>
            </a:r>
          </a:p>
          <a:p>
            <a:pPr>
              <a:defRPr/>
            </a:pPr>
            <a:endParaRPr lang="es-ES_tradnl" sz="2400" dirty="0"/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/>
              <a:t>Nicodemo (Jn. 3:7)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/>
              <a:t>La mujer samaritana (Jn. 4:7-10)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fr-FR" sz="2400" dirty="0" err="1"/>
              <a:t>Zaqueo</a:t>
            </a:r>
            <a:r>
              <a:rPr lang="fr-FR" sz="2400" dirty="0"/>
              <a:t> (Lc. 19:5)</a:t>
            </a:r>
            <a:endParaRPr lang="es-ES" sz="2400" b="1" u="sng" dirty="0"/>
          </a:p>
        </p:txBody>
      </p:sp>
      <p:pic>
        <p:nvPicPr>
          <p:cNvPr id="9" name="Imagen 8" descr="MC900442104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098149"/>
            <a:ext cx="1727424" cy="245565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Funciones de los GPS - ENSEÑANZA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395288" y="1066800"/>
            <a:ext cx="7345362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400" b="1" u="sng" dirty="0">
                <a:solidFill>
                  <a:srgbClr val="142D6A"/>
                </a:solidFill>
              </a:rPr>
              <a:t>ENSEÑANZA</a:t>
            </a:r>
          </a:p>
          <a:p>
            <a:pPr>
              <a:defRPr/>
            </a:pPr>
            <a:endParaRPr lang="es-ES_tradnl" sz="2400" b="1" u="sng" dirty="0">
              <a:solidFill>
                <a:srgbClr val="142D6A"/>
              </a:solidFill>
            </a:endParaRPr>
          </a:p>
          <a:p>
            <a:pPr>
              <a:defRPr/>
            </a:pPr>
            <a:r>
              <a:rPr lang="es-ES_tradnl" sz="2400" i="1" dirty="0">
                <a:latin typeface="Times New Roman"/>
                <a:cs typeface="Times New Roman"/>
              </a:rPr>
              <a:t>“Si ustedes siguen obedeciendo mi enseñanza, serán verdaderamente mis seguidores (discípulos)”. Juan 8:31b</a:t>
            </a:r>
          </a:p>
          <a:p>
            <a:pPr>
              <a:defRPr/>
            </a:pPr>
            <a:endParaRPr lang="es-ES_tradnl" sz="2400" i="1" dirty="0"/>
          </a:p>
          <a:p>
            <a:pPr>
              <a:defRPr/>
            </a:pPr>
            <a:r>
              <a:rPr lang="es-ES_tradnl" sz="2400" b="1" dirty="0">
                <a:solidFill>
                  <a:srgbClr val="10315B"/>
                </a:solidFill>
              </a:rPr>
              <a:t>Cómo debe ser el discipulado</a:t>
            </a:r>
            <a:endParaRPr lang="es-ES_tradnl" sz="2400" dirty="0"/>
          </a:p>
          <a:p>
            <a:pPr marL="457200" indent="-457200">
              <a:buFont typeface="Arial"/>
              <a:buChar char="•"/>
              <a:defRPr/>
            </a:pPr>
            <a:endParaRPr lang="es-ES_tradnl" sz="2400" dirty="0"/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b="1" u="sng" dirty="0"/>
              <a:t>INTENCIONAL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b="1" u="sng" dirty="0"/>
              <a:t>INTERPERSONAL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/>
              <a:t>Intergeneracional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/>
              <a:t>Integral</a:t>
            </a:r>
          </a:p>
        </p:txBody>
      </p:sp>
      <p:sp>
        <p:nvSpPr>
          <p:cNvPr id="8" name="Rectángulo 1"/>
          <p:cNvSpPr>
            <a:spLocks noChangeArrowheads="1"/>
          </p:cNvSpPr>
          <p:nvPr/>
        </p:nvSpPr>
        <p:spPr bwMode="auto">
          <a:xfrm>
            <a:off x="4284663" y="3573463"/>
            <a:ext cx="4464050" cy="26765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_tradnl" sz="2400" b="1" dirty="0">
                <a:solidFill>
                  <a:srgbClr val="10315B"/>
                </a:solidFill>
                <a:latin typeface="Arial"/>
                <a:cs typeface="Arial"/>
              </a:rPr>
              <a:t>Objetivos del discipulado</a:t>
            </a:r>
            <a:endParaRPr lang="es-ES_tradnl" sz="2400" dirty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endParaRPr lang="es-ES_tradnl" sz="2400" dirty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>
                <a:latin typeface="Arial"/>
                <a:cs typeface="Arial"/>
              </a:rPr>
              <a:t>Adquisición de CONOCIMIENTO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>
                <a:latin typeface="Arial"/>
                <a:cs typeface="Arial"/>
              </a:rPr>
              <a:t>Cambio de CONDUCTA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>
                <a:latin typeface="Arial"/>
                <a:cs typeface="Arial"/>
              </a:rPr>
              <a:t>Desarrollo de CARÁCTER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>
                <a:latin typeface="Arial"/>
                <a:cs typeface="Arial"/>
              </a:rPr>
              <a:t>Mayor COMPROMISO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Funciones de los GPS - SERVICIO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0482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395288" y="1484313"/>
            <a:ext cx="83534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400" b="1" u="sng" dirty="0">
                <a:solidFill>
                  <a:srgbClr val="142D6A"/>
                </a:solidFill>
              </a:rPr>
              <a:t>SERVICIO</a:t>
            </a:r>
          </a:p>
          <a:p>
            <a:pPr>
              <a:defRPr/>
            </a:pPr>
            <a:endParaRPr lang="es-ES_tradnl" sz="2400" b="1" i="1" u="sng" dirty="0">
              <a:solidFill>
                <a:srgbClr val="142D6A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s-ES_tradnl" sz="2400" i="1" dirty="0">
                <a:latin typeface="Times New Roman"/>
                <a:cs typeface="Times New Roman"/>
              </a:rPr>
              <a:t>“El Hijo del Hombre no vino para ser servido, sino para servir y para dar su vida en rescate por muchos”. Mateo 20:25-28</a:t>
            </a:r>
          </a:p>
          <a:p>
            <a:pPr>
              <a:defRPr/>
            </a:pPr>
            <a:endParaRPr lang="es-ES_tradnl" sz="2400" i="1" dirty="0"/>
          </a:p>
          <a:p>
            <a:pPr>
              <a:defRPr/>
            </a:pPr>
            <a:r>
              <a:rPr lang="es-ES_tradnl" sz="2400" b="1" dirty="0">
                <a:solidFill>
                  <a:srgbClr val="10315B"/>
                </a:solidFill>
              </a:rPr>
              <a:t>Ejemplos bíblicos</a:t>
            </a:r>
            <a:endParaRPr lang="es-ES_tradnl" sz="2400" dirty="0"/>
          </a:p>
          <a:p>
            <a:pPr>
              <a:defRPr/>
            </a:pPr>
            <a:endParaRPr lang="es-ES_tradnl" sz="2400" dirty="0"/>
          </a:p>
          <a:p>
            <a:pPr marL="457200" indent="-457200">
              <a:buFont typeface="+mj-lt"/>
              <a:buAutoNum type="alphaLcPeriod"/>
              <a:defRPr/>
            </a:pPr>
            <a:r>
              <a:rPr lang="es-ES_tradnl" sz="2400" dirty="0"/>
              <a:t>Multiplicación panes y peces. (Mr. 6:30-44)</a:t>
            </a:r>
          </a:p>
          <a:p>
            <a:pPr marL="457200" indent="-457200">
              <a:buFont typeface="+mj-lt"/>
              <a:buAutoNum type="alphaLcPeriod"/>
              <a:defRPr/>
            </a:pPr>
            <a:r>
              <a:rPr lang="de-DE" sz="2400" dirty="0" err="1"/>
              <a:t>Dorcas</a:t>
            </a:r>
            <a:r>
              <a:rPr lang="de-DE" sz="2400" dirty="0"/>
              <a:t>. (</a:t>
            </a:r>
            <a:r>
              <a:rPr lang="de-DE" sz="2400" dirty="0" err="1"/>
              <a:t>Hch</a:t>
            </a:r>
            <a:r>
              <a:rPr lang="de-DE" sz="2400" dirty="0"/>
              <a:t>. 9:36)</a:t>
            </a:r>
          </a:p>
          <a:p>
            <a:pPr marL="457200" indent="-457200">
              <a:buFont typeface="+mj-lt"/>
              <a:buAutoNum type="alphaLcPeriod"/>
              <a:defRPr/>
            </a:pPr>
            <a:r>
              <a:rPr lang="de-DE" sz="2400" dirty="0"/>
              <a:t>Febe (</a:t>
            </a:r>
            <a:r>
              <a:rPr lang="de-DE" sz="2400" dirty="0" err="1"/>
              <a:t>Ro</a:t>
            </a:r>
            <a:r>
              <a:rPr lang="de-DE" sz="2400" dirty="0"/>
              <a:t>. 16:1-2)</a:t>
            </a:r>
          </a:p>
          <a:p>
            <a:pPr marL="457200" indent="-457200">
              <a:buFont typeface="+mj-lt"/>
              <a:buAutoNum type="alphaLcPeriod"/>
              <a:defRPr/>
            </a:pPr>
            <a:r>
              <a:rPr lang="pl-PL" sz="2400" dirty="0"/>
              <a:t>Santiago (</a:t>
            </a:r>
            <a:r>
              <a:rPr lang="pl-PL" sz="2400" dirty="0" err="1"/>
              <a:t>Stg</a:t>
            </a:r>
            <a:r>
              <a:rPr lang="pl-PL" sz="2400" dirty="0"/>
              <a:t>. 2:14-19)</a:t>
            </a:r>
          </a:p>
          <a:p>
            <a:pPr marL="457200" indent="-457200">
              <a:buFont typeface="+mj-lt"/>
              <a:buAutoNum type="alphaLcPeriod"/>
              <a:defRPr/>
            </a:pPr>
            <a:r>
              <a:rPr lang="pl-PL" sz="2400" dirty="0" err="1"/>
              <a:t>Grupos</a:t>
            </a:r>
            <a:r>
              <a:rPr lang="pl-PL" sz="2400" dirty="0"/>
              <a:t> de </a:t>
            </a:r>
            <a:r>
              <a:rPr lang="pl-PL" sz="2400" dirty="0" err="1"/>
              <a:t>servicio</a:t>
            </a:r>
            <a:r>
              <a:rPr lang="pl-PL" sz="2400" dirty="0"/>
              <a:t> </a:t>
            </a:r>
            <a:r>
              <a:rPr lang="pl-PL" sz="2400" dirty="0" err="1"/>
              <a:t>comunitario</a:t>
            </a:r>
            <a:r>
              <a:rPr lang="pl-PL" sz="2400" dirty="0"/>
              <a:t> (Ro. 12:13)</a:t>
            </a:r>
            <a:endParaRPr lang="es-ES_tradnl" sz="24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Funciones de los GPS - COMUNIÓN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2530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395288" y="1341438"/>
            <a:ext cx="8353425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sz="2400" b="1" u="sng">
                <a:solidFill>
                  <a:srgbClr val="142D6A"/>
                </a:solidFill>
              </a:rPr>
              <a:t>COMUNIÓN</a:t>
            </a:r>
          </a:p>
          <a:p>
            <a:endParaRPr lang="es-ES_tradnl" sz="2400" i="1">
              <a:latin typeface="Times New Roman" charset="0"/>
              <a:cs typeface="Times New Roman" charset="0"/>
            </a:endParaRPr>
          </a:p>
          <a:p>
            <a:r>
              <a:rPr lang="es-ES_tradnl" sz="2400" i="1">
                <a:latin typeface="Times New Roman" charset="0"/>
                <a:cs typeface="Times New Roman" charset="0"/>
              </a:rPr>
              <a:t>“…somos muchos, pero todos formamos un solo cuerpo en nuestra relación con Cristo. Como parte de ese cuerpo, cada uno pertenece a los demás”. Romanos 12:5b</a:t>
            </a:r>
          </a:p>
          <a:p>
            <a:endParaRPr lang="es-ES_tradnl" sz="2400" i="1"/>
          </a:p>
          <a:p>
            <a:r>
              <a:rPr lang="es-ES_tradnl" sz="2400" b="1">
                <a:solidFill>
                  <a:srgbClr val="10315B"/>
                </a:solidFill>
              </a:rPr>
              <a:t>El GPS nos facilita a:</a:t>
            </a:r>
            <a:endParaRPr lang="es-ES_tradnl" sz="2400"/>
          </a:p>
          <a:p>
            <a:endParaRPr lang="es-ES_tradnl" sz="2400"/>
          </a:p>
          <a:p>
            <a:pPr>
              <a:buFont typeface="Calibri" charset="0"/>
              <a:buAutoNum type="alphaLcPeriod"/>
            </a:pPr>
            <a:r>
              <a:rPr lang="es-ES_tradnl" sz="2400" b="1" u="sng">
                <a:solidFill>
                  <a:srgbClr val="10315B"/>
                </a:solidFill>
              </a:rPr>
              <a:t>CAMINAR</a:t>
            </a:r>
            <a:r>
              <a:rPr lang="es-ES_tradnl" sz="2400"/>
              <a:t> con otros. (1 P. 4:9)</a:t>
            </a:r>
          </a:p>
          <a:p>
            <a:pPr>
              <a:buFont typeface="Calibri" charset="0"/>
              <a:buAutoNum type="alphaLcPeriod"/>
            </a:pPr>
            <a:r>
              <a:rPr lang="es-ES_tradnl" sz="2400" b="1" u="sng">
                <a:solidFill>
                  <a:srgbClr val="10315B"/>
                </a:solidFill>
              </a:rPr>
              <a:t>TRABAJAR</a:t>
            </a:r>
            <a:r>
              <a:rPr lang="es-ES_tradnl" sz="2400"/>
              <a:t> con otros. (Ec. 4:9, Gl. 6:10)</a:t>
            </a:r>
          </a:p>
          <a:p>
            <a:pPr>
              <a:buFont typeface="Calibri" charset="0"/>
              <a:buAutoNum type="alphaLcPeriod"/>
            </a:pPr>
            <a:r>
              <a:rPr lang="es-ES_tradnl" sz="2400" b="1" u="sng">
                <a:solidFill>
                  <a:srgbClr val="10315B"/>
                </a:solidFill>
              </a:rPr>
              <a:t>CUIDAR</a:t>
            </a:r>
            <a:r>
              <a:rPr lang="es-ES_tradnl" sz="2400"/>
              <a:t> y ser cuidado. (Fil. 2:4, Ec. 4:10)</a:t>
            </a:r>
          </a:p>
          <a:p>
            <a:pPr>
              <a:buFont typeface="Calibri" charset="0"/>
              <a:buAutoNum type="alphaLcPeriod"/>
            </a:pPr>
            <a:r>
              <a:rPr lang="es-ES_tradnl" sz="2400"/>
              <a:t>Llorar y sentir con otros. (1 Co. 12:26b, Ro. 12:15)</a:t>
            </a:r>
          </a:p>
          <a:p>
            <a:pPr>
              <a:buFont typeface="Calibri" charset="0"/>
              <a:buAutoNum type="alphaLcPeriod"/>
            </a:pPr>
            <a:r>
              <a:rPr lang="es-ES_tradnl" sz="2400"/>
              <a:t>Ser testigos con otros. (Fil. 1:27b-28)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Funciones de los GPS - ADORACIÓN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457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395288" y="987425"/>
            <a:ext cx="835342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400" b="1" u="sng" dirty="0">
                <a:solidFill>
                  <a:srgbClr val="142D6A"/>
                </a:solidFill>
              </a:rPr>
              <a:t>ADORACIÓN</a:t>
            </a:r>
          </a:p>
          <a:p>
            <a:pPr>
              <a:defRPr/>
            </a:pPr>
            <a:endParaRPr lang="es-ES_tradnl" sz="1600" b="1" i="1" u="sng" dirty="0">
              <a:solidFill>
                <a:srgbClr val="142D6A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s-ES_tradnl" sz="2400" i="1" dirty="0">
                <a:latin typeface="Times New Roman"/>
                <a:cs typeface="Times New Roman"/>
              </a:rPr>
              <a:t>“Venid, adoremos y postrémonos; arrodillémonos delante de Jehová nuestro Hacedor. Porque él es nuestro Dios; nosotros, el pueblo de su prado, y ovejas de su mano”.  Salmo 95:6,7</a:t>
            </a:r>
          </a:p>
          <a:p>
            <a:pPr>
              <a:defRPr/>
            </a:pPr>
            <a:endParaRPr lang="es-ES_tradnl" sz="2000" b="1" dirty="0">
              <a:solidFill>
                <a:srgbClr val="10315B"/>
              </a:solidFill>
            </a:endParaRPr>
          </a:p>
          <a:p>
            <a:pPr>
              <a:defRPr/>
            </a:pPr>
            <a:r>
              <a:rPr lang="es-ES_tradnl" sz="2000" b="1" dirty="0">
                <a:solidFill>
                  <a:srgbClr val="10315B"/>
                </a:solidFill>
              </a:rPr>
              <a:t>Efectos individuales y grupales en la adoración:</a:t>
            </a:r>
          </a:p>
          <a:p>
            <a:pPr>
              <a:defRPr/>
            </a:pPr>
            <a:endParaRPr lang="es-ES_tradnl" sz="2000" dirty="0"/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Crea una atmósfera de redención.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Destaca el valor del individuo y su responsabilidad.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Da perspectiva a la vida.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Da ocasión al compañerismo. (Filipenses 2:2).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Educa. (Lucas 11:1).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Enriquece la personalidad y fortalece el carácter.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Da energía para el servicio.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Sostiene la esperanza de paz en el mundo.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s-ES_tradnl" sz="2000" dirty="0"/>
              <a:t>Es un arma en la lucha espiritual.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89138"/>
            <a:ext cx="7786688" cy="352742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s-ES_tradnl" sz="2400" b="1" dirty="0" smtClean="0">
                <a:solidFill>
                  <a:srgbClr val="10315B"/>
                </a:solidFill>
                <a:latin typeface="Arial"/>
                <a:cs typeface="Arial"/>
              </a:rPr>
              <a:t>Consejos para adoración en reuniones</a:t>
            </a:r>
          </a:p>
          <a:p>
            <a:pPr marL="0" indent="0">
              <a:buFont typeface="Arial" charset="0"/>
              <a:buNone/>
              <a:defRPr/>
            </a:pPr>
            <a:endParaRPr lang="es-ES_tradnl" sz="24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 smtClean="0">
                <a:latin typeface="Arial"/>
                <a:cs typeface="Arial"/>
              </a:rPr>
              <a:t>Debe ser </a:t>
            </a:r>
            <a:r>
              <a:rPr lang="es-ES_tradnl" sz="2400" b="1" u="sng" dirty="0" smtClean="0">
                <a:solidFill>
                  <a:srgbClr val="10315B"/>
                </a:solidFill>
                <a:latin typeface="Arial"/>
                <a:cs typeface="Arial"/>
              </a:rPr>
              <a:t>PARTICIPATIVA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 smtClean="0">
                <a:latin typeface="Arial"/>
                <a:cs typeface="Arial"/>
              </a:rPr>
              <a:t>Servir a las necesidades de las personas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_tradnl" sz="2400" dirty="0" smtClean="0">
                <a:latin typeface="Arial"/>
                <a:cs typeface="Arial"/>
              </a:rPr>
              <a:t>Debe utilizar los talentos de los asistentes del grupo.</a:t>
            </a:r>
          </a:p>
          <a:p>
            <a:pPr marL="0" indent="0">
              <a:buFont typeface="Arial" charset="0"/>
              <a:buNone/>
              <a:defRPr/>
            </a:pPr>
            <a:endParaRPr lang="es-ES" sz="2400" dirty="0"/>
          </a:p>
        </p:txBody>
      </p:sp>
      <p:sp>
        <p:nvSpPr>
          <p:cNvPr id="26626" name="Title 1"/>
          <p:cNvSpPr txBox="1">
            <a:spLocks/>
          </p:cNvSpPr>
          <p:nvPr/>
        </p:nvSpPr>
        <p:spPr bwMode="auto">
          <a:xfrm>
            <a:off x="395288" y="0"/>
            <a:ext cx="87487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3200" b="1">
                <a:solidFill>
                  <a:schemeClr val="bg1"/>
                </a:solidFill>
                <a:cs typeface="Arial" charset="0"/>
              </a:rPr>
              <a:t>Funciones de los GPS - ADORACIÓN</a:t>
            </a:r>
            <a:endParaRPr lang="es-ES_tradnl" sz="2000" b="1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Imagen 5" descr="MC900441942.wmf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727607"/>
            <a:ext cx="3282783" cy="330692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Herramienta</a:t>
            </a:r>
            <a:endParaRPr lang="es-ES_tradnl" sz="2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96875" y="1682750"/>
            <a:ext cx="7920038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800" dirty="0"/>
              <a:t>Escriba una lista de ideas de cómo trabajar las funciones vitales en un GPS.</a:t>
            </a:r>
          </a:p>
          <a:p>
            <a:pPr>
              <a:defRPr/>
            </a:pPr>
            <a:endParaRPr lang="es-ES" sz="2800" dirty="0"/>
          </a:p>
          <a:p>
            <a:pPr marL="457200" indent="-457200">
              <a:buFont typeface="Arial"/>
              <a:buChar char="•"/>
              <a:defRPr/>
            </a:pPr>
            <a:r>
              <a:rPr lang="es-ES" sz="2800" dirty="0"/>
              <a:t>PROCLAMACIÓN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" sz="2800" dirty="0"/>
              <a:t>ENSEÑANZA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" sz="2800" dirty="0"/>
              <a:t>SERVICIO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" sz="2800" dirty="0"/>
              <a:t>COMUNIÓN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s-ES" sz="2800" dirty="0"/>
              <a:t>ADORACIÓN</a:t>
            </a:r>
          </a:p>
        </p:txBody>
      </p:sp>
      <p:pic>
        <p:nvPicPr>
          <p:cNvPr id="27652" name="Imagen 6" descr="MC90043263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4365625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568</Words>
  <Application>Microsoft Macintosh PowerPoint</Application>
  <PresentationFormat>Presentación en pantalla (4:3)</PresentationFormat>
  <Paragraphs>100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ＭＳ Ｐゴシック</vt:lpstr>
      <vt:lpstr>Calibri</vt:lpstr>
      <vt:lpstr>Geneva</vt:lpstr>
      <vt:lpstr>ヒラギノ角ゴ Pro W3</vt:lpstr>
      <vt:lpstr>Times New Roman Bold</vt:lpstr>
      <vt:lpstr>Times New Roman</vt:lpstr>
      <vt:lpstr>Tema de Office</vt:lpstr>
      <vt:lpstr>Presentación de PowerPoint</vt:lpstr>
      <vt:lpstr>Funciones de los GPS - PROCLAMACIÓN</vt:lpstr>
      <vt:lpstr>Funciones de los GPS - ENSEÑANZA</vt:lpstr>
      <vt:lpstr>Funciones de los GPS - SERVICIO</vt:lpstr>
      <vt:lpstr>Funciones de los GPS - COMUNIÓN</vt:lpstr>
      <vt:lpstr>Funciones de los GPS - ADORACIÓN</vt:lpstr>
      <vt:lpstr>Presentación de PowerPoint</vt:lpstr>
      <vt:lpstr>Herramienta</vt:lpstr>
    </vt:vector>
  </TitlesOfParts>
  <Manager/>
  <Company>Aries Productions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¿Quiénes somos?</dc:title>
  <dc:subject/>
  <dc:creator>Rommel Salazar López</dc:creator>
  <cp:keywords/>
  <dc:description/>
  <cp:lastModifiedBy>Expert Gamer</cp:lastModifiedBy>
  <cp:revision>141</cp:revision>
  <dcterms:created xsi:type="dcterms:W3CDTF">2010-10-19T12:26:37Z</dcterms:created>
  <dcterms:modified xsi:type="dcterms:W3CDTF">2016-07-01T21:48:54Z</dcterms:modified>
  <cp:category/>
</cp:coreProperties>
</file>