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17" r:id="rId2"/>
    <p:sldId id="279" r:id="rId3"/>
    <p:sldId id="308" r:id="rId4"/>
    <p:sldId id="309" r:id="rId5"/>
    <p:sldId id="318" r:id="rId6"/>
    <p:sldId id="306" r:id="rId7"/>
    <p:sldId id="312" r:id="rId8"/>
    <p:sldId id="313" r:id="rId9"/>
    <p:sldId id="314" r:id="rId10"/>
    <p:sldId id="315" r:id="rId11"/>
    <p:sldId id="316" r:id="rId12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15B"/>
    <a:srgbClr val="142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A7FF5B-EB93-744B-BB5D-08966D0B5C1A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1973EE-94AE-F446-ABF1-221C8A66BCC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2522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2809B7-1BE6-9246-9EBF-0A88FFFB3CEF}" type="slidenum">
              <a:rPr lang="es-ES_tradnl" sz="1200"/>
              <a:pPr eaLnBrk="1" hangingPunct="1"/>
              <a:t>1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B738B2-C584-FA47-B76E-3CDC10705EBF}" type="slidenum">
              <a:rPr lang="es-ES_tradnl" sz="1200"/>
              <a:pPr eaLnBrk="1" hangingPunct="1"/>
              <a:t>10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FE46A4-C0C9-D742-80CD-8D10FFE71367}" type="slidenum">
              <a:rPr lang="es-ES_tradnl" sz="1200"/>
              <a:pPr eaLnBrk="1" hangingPunct="1"/>
              <a:t>11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0454C2-75B8-5641-B356-2530719204AF}" type="slidenum">
              <a:rPr lang="es-ES_tradnl" sz="1200"/>
              <a:pPr eaLnBrk="1" hangingPunct="1"/>
              <a:t>2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951B51-0AD3-1A43-9707-5AC10CFF8E0C}" type="slidenum">
              <a:rPr lang="es-ES_tradnl" sz="1200"/>
              <a:pPr eaLnBrk="1" hangingPunct="1"/>
              <a:t>3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B9771C-4D26-D84F-9E9D-CC1C01536367}" type="slidenum">
              <a:rPr lang="es-ES_tradnl" sz="1200"/>
              <a:pPr eaLnBrk="1" hangingPunct="1"/>
              <a:t>4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754DCD3-499E-CB49-BAF9-FDB62B9302DE}" type="slidenum">
              <a:rPr lang="es-ES_tradnl" sz="1200"/>
              <a:pPr eaLnBrk="1" hangingPunct="1"/>
              <a:t>5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5534B8-AC41-2B44-B4B6-FF824CF5C43C}" type="slidenum">
              <a:rPr lang="es-ES_tradnl" sz="1200"/>
              <a:pPr eaLnBrk="1" hangingPunct="1"/>
              <a:t>6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2DC837-10CB-2B41-B0E0-15EFB7382005}" type="slidenum">
              <a:rPr lang="es-ES_tradnl" sz="1200"/>
              <a:pPr eaLnBrk="1" hangingPunct="1"/>
              <a:t>7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BF8B5B7-56D7-4747-9C03-6CF7FA9413BF}" type="slidenum">
              <a:rPr lang="es-ES_tradnl" sz="1200"/>
              <a:pPr eaLnBrk="1" hangingPunct="1"/>
              <a:t>8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7BCB73-EC98-2247-8904-1A88FA340CB6}" type="slidenum">
              <a:rPr lang="es-ES_tradnl" sz="1200"/>
              <a:pPr eaLnBrk="1" hangingPunct="1"/>
              <a:t>9</a:t>
            </a:fld>
            <a:endParaRPr lang="es-ES_tradn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065D8-6CEF-604B-8ECA-BEB769D55358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A303-F258-5047-9323-9C27EB6BA5AD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975946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4084-5614-A74F-B55D-8D23F7FAF7CF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AE487-D1AE-4246-98AD-0AE3A7B7D1EB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887186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C9A34-4A5F-664E-9686-5C2FF4CF8DFD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D1DE-1F9E-A144-ABB8-9D9836D7A7C9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523418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184B9-2FF8-3444-8BDF-AA4D166A413F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A0345-39AF-9844-B208-CC7556FA182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470898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92047-B199-144E-970D-C3F71EDFB758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4805-7FB3-334F-A94D-7F62012BA290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191249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6B559-A2D7-2245-9FF3-0EA20370FBA3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F93FC-2FA3-0F49-BF1E-3ABEF817472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028989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27E98-AC91-784D-B510-737E4062706F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2658F-0E78-1C4E-8F14-888453BE14E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944132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C440B-CBF3-954F-93E5-7123E7352A59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3C045-A855-8C48-9C51-D008AA78088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712671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3EB0-0E1D-D14C-A5FF-BFBAF9B9035F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3ED2-E08D-7748-A4E2-43B0F8F0B9D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594419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6BDB-DE6E-9C4C-90C9-CCD472BA7830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9B74-FB58-8944-8F39-F3A8693E832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285808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8F368-AE73-6A4A-A6D0-C8F585B27C77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01BCA-7DA0-3F49-A402-DDD8F2A10886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9405417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75A0E5A-6A24-F74F-B864-4DC5770A03E9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6D78BD3-60E9-DE4C-ACEE-56B618488D7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n 6" descr="ho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7"/>
          <p:cNvSpPr>
            <a:spLocks noChangeArrowheads="1"/>
          </p:cNvSpPr>
          <p:nvPr/>
        </p:nvSpPr>
        <p:spPr bwMode="auto">
          <a:xfrm>
            <a:off x="457200" y="0"/>
            <a:ext cx="82915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3200">
                <a:solidFill>
                  <a:schemeClr val="bg1"/>
                </a:solidFill>
                <a:latin typeface="Times New Roman Bold" charset="0"/>
              </a:rPr>
              <a:t>Sesión 4</a:t>
            </a:r>
          </a:p>
          <a:p>
            <a:r>
              <a:rPr lang="es-ES_tradnl" sz="4400">
                <a:solidFill>
                  <a:schemeClr val="bg1"/>
                </a:solidFill>
                <a:latin typeface="Times New Roman Bold" charset="0"/>
              </a:rPr>
              <a:t>¿Cómo iniciar o revitalizar un ministerio de Grupos Pequeños?</a:t>
            </a:r>
          </a:p>
        </p:txBody>
      </p: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457200" y="3213100"/>
            <a:ext cx="817245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3200" b="1">
                <a:solidFill>
                  <a:srgbClr val="112E6B"/>
                </a:solidFill>
              </a:rPr>
              <a:t>Objetivo</a:t>
            </a:r>
          </a:p>
          <a:p>
            <a:endParaRPr lang="es-ES_tradnl" sz="2000" b="1"/>
          </a:p>
          <a:p>
            <a:r>
              <a:rPr lang="es-ES_tradnl" sz="3200"/>
              <a:t>Esta sesión provee los 10 pasos clave para iniciar y multiplicar el ministerio de GPS en la iglesia.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MC900300920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6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260687"/>
            <a:ext cx="1872208" cy="5003901"/>
          </a:xfrm>
          <a:prstGeom prst="rect">
            <a:avLst/>
          </a:prstGeom>
        </p:spPr>
      </p:pic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9. La Transición</a:t>
            </a:r>
          </a:p>
        </p:txBody>
      </p:sp>
      <p:sp>
        <p:nvSpPr>
          <p:cNvPr id="32771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436563" y="1066800"/>
            <a:ext cx="78755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800" b="1">
                <a:solidFill>
                  <a:srgbClr val="10315B"/>
                </a:solidFill>
              </a:rPr>
              <a:t>Plan piloto o prueba: </a:t>
            </a:r>
          </a:p>
          <a:p>
            <a:pPr>
              <a:lnSpc>
                <a:spcPct val="150000"/>
              </a:lnSpc>
            </a:pPr>
            <a:r>
              <a:rPr lang="es-ES_tradnl" sz="2600"/>
              <a:t>Implementación experimental de la estrategia de grupos pequeños antes de poner en marcha el plan. 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468313" y="3467100"/>
            <a:ext cx="7875587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ES_tradnl" sz="2800" b="1" dirty="0">
                <a:solidFill>
                  <a:srgbClr val="10315B"/>
                </a:solidFill>
              </a:rPr>
              <a:t>Evaluación del Plan Piloto: 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es-ES_tradnl" sz="2600" dirty="0"/>
              <a:t>Gálatas 6:4 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es-ES_tradnl" sz="2600" dirty="0"/>
              <a:t>Salmo 26:2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C900240341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5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912" y="3699130"/>
            <a:ext cx="3240539" cy="2379417"/>
          </a:xfrm>
          <a:prstGeom prst="rect">
            <a:avLst/>
          </a:prstGeom>
        </p:spPr>
      </p:pic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2800" b="1">
                <a:solidFill>
                  <a:schemeClr val="bg1"/>
                </a:solidFill>
                <a:latin typeface="Arial" charset="0"/>
                <a:cs typeface="Arial" charset="0"/>
              </a:rPr>
              <a:t>Paso 10. Elementos de revitalización</a:t>
            </a:r>
          </a:p>
        </p:txBody>
      </p:sp>
      <p:sp>
        <p:nvSpPr>
          <p:cNvPr id="3481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539750" y="1916113"/>
            <a:ext cx="7777163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sz="3600"/>
              <a:t>Los GPS, serán la guía para ayudar a revitalizar iglesias ya estimuladas a retomar con mayor fuerza la misión de evangelizar y discipular.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1</a:t>
            </a:r>
          </a:p>
        </p:txBody>
      </p:sp>
      <p:sp>
        <p:nvSpPr>
          <p:cNvPr id="1638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pic>
        <p:nvPicPr>
          <p:cNvPr id="2" name="Imagen 1" descr="MC900442078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73" y="2636912"/>
            <a:ext cx="2700040" cy="2643396"/>
          </a:xfrm>
          <a:prstGeom prst="rect">
            <a:avLst/>
          </a:prstGeom>
        </p:spPr>
      </p:pic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595313" y="1628775"/>
            <a:ext cx="75438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ES_tradnl" sz="2800" b="1" dirty="0"/>
              <a:t>El GPS </a:t>
            </a:r>
            <a:r>
              <a:rPr lang="es-ES_tradnl" sz="2800" b="1" dirty="0"/>
              <a:t>ofrece</a:t>
            </a:r>
          </a:p>
          <a:p>
            <a:pPr>
              <a:lnSpc>
                <a:spcPct val="150000"/>
              </a:lnSpc>
              <a:defRPr/>
            </a:pPr>
            <a:endParaRPr lang="es-ES_tradnl" sz="28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400" dirty="0"/>
              <a:t>Visión.- De </a:t>
            </a:r>
            <a:r>
              <a:rPr lang="es-ES_tradnl" sz="2400" dirty="0"/>
              <a:t>grupos pequeños. </a:t>
            </a:r>
            <a:endParaRPr lang="es-ES_tradnl" sz="2400" dirty="0"/>
          </a:p>
          <a:p>
            <a:pPr marL="514350" indent="-514350">
              <a:buFont typeface="+mj-lt"/>
              <a:buAutoNum type="arabicPeriod"/>
              <a:defRPr/>
            </a:pPr>
            <a:endParaRPr lang="es-ES_tradnl" sz="24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400" dirty="0"/>
              <a:t>Misión .- Define </a:t>
            </a:r>
            <a:r>
              <a:rPr lang="es-ES_tradnl" sz="2400" dirty="0"/>
              <a:t>con claridad lo que hay que hacer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24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400" dirty="0"/>
              <a:t>Valores.- </a:t>
            </a:r>
            <a:r>
              <a:rPr lang="es-ES_tradnl" sz="2400" dirty="0" err="1"/>
              <a:t>Oracion</a:t>
            </a:r>
            <a:r>
              <a:rPr lang="es-ES_tradnl" sz="2400" dirty="0"/>
              <a:t>, transparencia, confidencialidad, etc.</a:t>
            </a:r>
            <a:endParaRPr lang="es-ES_tradnl" sz="2400" b="1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2. Modelo de la iglesia</a:t>
            </a:r>
          </a:p>
        </p:txBody>
      </p:sp>
      <p:sp>
        <p:nvSpPr>
          <p:cNvPr id="18434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pic>
        <p:nvPicPr>
          <p:cNvPr id="5" name="Imagen 4" descr="conGP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14500"/>
            <a:ext cx="2863850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deGP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719263"/>
            <a:ext cx="3182938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cto 6"/>
          <p:cNvCxnSpPr/>
          <p:nvPr/>
        </p:nvCxnSpPr>
        <p:spPr>
          <a:xfrm>
            <a:off x="4356100" y="1851025"/>
            <a:ext cx="0" cy="36718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>
            <a:spLocks noChangeArrowheads="1"/>
          </p:cNvSpPr>
          <p:nvPr/>
        </p:nvSpPr>
        <p:spPr bwMode="auto">
          <a:xfrm>
            <a:off x="906463" y="5522913"/>
            <a:ext cx="264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2000" b="1"/>
              <a:t>IGLESIA</a:t>
            </a:r>
          </a:p>
          <a:p>
            <a:pPr algn="ctr" eaLnBrk="1" hangingPunct="1"/>
            <a:r>
              <a:rPr lang="es-ES" sz="2000" b="1"/>
              <a:t>CON GRUPOS</a:t>
            </a:r>
          </a:p>
        </p:txBody>
      </p:sp>
      <p:sp>
        <p:nvSpPr>
          <p:cNvPr id="10" name="CuadroTexto 9"/>
          <p:cNvSpPr txBox="1">
            <a:spLocks noChangeArrowheads="1"/>
          </p:cNvSpPr>
          <p:nvPr/>
        </p:nvSpPr>
        <p:spPr bwMode="auto">
          <a:xfrm>
            <a:off x="5546725" y="5522913"/>
            <a:ext cx="2640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2000" b="1"/>
              <a:t>IGLESIA</a:t>
            </a:r>
          </a:p>
          <a:p>
            <a:pPr algn="ctr" eaLnBrk="1" hangingPunct="1"/>
            <a:r>
              <a:rPr lang="es-ES" sz="2000" b="1"/>
              <a:t>DE GRUPOS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3. Compromiso</a:t>
            </a:r>
          </a:p>
        </p:txBody>
      </p:sp>
      <p:sp>
        <p:nvSpPr>
          <p:cNvPr id="2048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4" name="Rectángulo 1"/>
          <p:cNvSpPr>
            <a:spLocks noChangeArrowheads="1"/>
          </p:cNvSpPr>
          <p:nvPr/>
        </p:nvSpPr>
        <p:spPr bwMode="auto">
          <a:xfrm>
            <a:off x="461963" y="2182813"/>
            <a:ext cx="540543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AutoNum type="alphaLcPeriod"/>
            </a:pPr>
            <a:r>
              <a:rPr lang="es-ES_tradnl" sz="3200"/>
              <a:t>Del pastor. </a:t>
            </a:r>
          </a:p>
          <a:p>
            <a:pPr marL="514350" indent="-514350">
              <a:lnSpc>
                <a:spcPct val="150000"/>
              </a:lnSpc>
              <a:buFontTx/>
              <a:buAutoNum type="alphaLcPeriod"/>
            </a:pPr>
            <a:r>
              <a:rPr lang="es-ES_tradnl" sz="3200"/>
              <a:t>Del liderazgo.</a:t>
            </a:r>
          </a:p>
          <a:p>
            <a:pPr marL="514350" indent="-514350">
              <a:lnSpc>
                <a:spcPct val="150000"/>
              </a:lnSpc>
              <a:buFontTx/>
              <a:buAutoNum type="alphaLcPeriod"/>
            </a:pPr>
            <a:r>
              <a:rPr lang="es-ES_tradnl" sz="3200"/>
              <a:t>De la membresía	</a:t>
            </a:r>
            <a:r>
              <a:rPr lang="es-ES_tradnl" sz="1600" baseline="30000"/>
              <a:t>(cuerpo ministrante ).</a:t>
            </a:r>
          </a:p>
        </p:txBody>
      </p:sp>
      <p:pic>
        <p:nvPicPr>
          <p:cNvPr id="2" name="Imagen 1" descr="MC900285440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183025"/>
            <a:ext cx="2448272" cy="238026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4. ORACIÓN</a:t>
            </a:r>
          </a:p>
        </p:txBody>
      </p:sp>
      <p:sp>
        <p:nvSpPr>
          <p:cNvPr id="2253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pic>
        <p:nvPicPr>
          <p:cNvPr id="6" name="Imagen 5" descr="MC900295479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320" y="2118919"/>
            <a:ext cx="5040560" cy="390236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5. Escoger el liderazgo y anfitriones </a:t>
            </a:r>
          </a:p>
        </p:txBody>
      </p:sp>
      <p:sp>
        <p:nvSpPr>
          <p:cNvPr id="2457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8" name="Rectángulo 1"/>
          <p:cNvSpPr>
            <a:spLocks noChangeArrowheads="1"/>
          </p:cNvSpPr>
          <p:nvPr/>
        </p:nvSpPr>
        <p:spPr bwMode="auto">
          <a:xfrm>
            <a:off x="3881438" y="1557338"/>
            <a:ext cx="4975225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800"/>
              <a:t>Las 6 “E” del liderazgo:</a:t>
            </a:r>
          </a:p>
          <a:p>
            <a:pPr>
              <a:lnSpc>
                <a:spcPct val="150000"/>
              </a:lnSpc>
            </a:pPr>
            <a:r>
              <a:rPr lang="es-ES_tradnl" sz="2800">
                <a:solidFill>
                  <a:srgbClr val="000000"/>
                </a:solidFill>
              </a:rPr>
              <a:t>1. </a:t>
            </a:r>
            <a:r>
              <a:rPr lang="es-ES_tradnl" sz="2800" b="1">
                <a:solidFill>
                  <a:srgbClr val="142D6A"/>
                </a:solidFill>
              </a:rPr>
              <a:t>E</a:t>
            </a:r>
            <a:r>
              <a:rPr lang="es-ES_tradnl" sz="2800" b="1" u="sng">
                <a:solidFill>
                  <a:srgbClr val="142D6A"/>
                </a:solidFill>
              </a:rPr>
              <a:t>SCOGER</a:t>
            </a:r>
            <a:r>
              <a:rPr lang="es-ES_tradnl" sz="2800"/>
              <a:t> </a:t>
            </a:r>
          </a:p>
          <a:p>
            <a:pPr>
              <a:lnSpc>
                <a:spcPct val="150000"/>
              </a:lnSpc>
            </a:pPr>
            <a:r>
              <a:rPr lang="es-ES_tradnl" sz="2800"/>
              <a:t>2. </a:t>
            </a:r>
            <a:r>
              <a:rPr lang="es-ES_tradnl" sz="2800" b="1" u="sng">
                <a:solidFill>
                  <a:srgbClr val="142D6A"/>
                </a:solidFill>
              </a:rPr>
              <a:t>ENTRENAR</a:t>
            </a:r>
            <a:endParaRPr lang="es-ES_tradnl" sz="2800"/>
          </a:p>
          <a:p>
            <a:pPr>
              <a:lnSpc>
                <a:spcPct val="150000"/>
              </a:lnSpc>
            </a:pPr>
            <a:r>
              <a:rPr lang="es-ES_tradnl" sz="2800"/>
              <a:t>3. </a:t>
            </a:r>
            <a:r>
              <a:rPr lang="es-ES_tradnl" sz="2800" b="1" u="sng">
                <a:solidFill>
                  <a:srgbClr val="142D6A"/>
                </a:solidFill>
              </a:rPr>
              <a:t>EQUIPAR</a:t>
            </a:r>
            <a:endParaRPr lang="es-ES_tradnl" sz="2800"/>
          </a:p>
          <a:p>
            <a:pPr>
              <a:lnSpc>
                <a:spcPct val="150000"/>
              </a:lnSpc>
            </a:pPr>
            <a:r>
              <a:rPr lang="es-ES_tradnl" sz="2800"/>
              <a:t>4. </a:t>
            </a:r>
            <a:r>
              <a:rPr lang="es-ES_tradnl" sz="2800" b="1" u="sng">
                <a:solidFill>
                  <a:srgbClr val="142D6A"/>
                </a:solidFill>
              </a:rPr>
              <a:t>EMPODERAR</a:t>
            </a:r>
          </a:p>
          <a:p>
            <a:pPr>
              <a:lnSpc>
                <a:spcPct val="150000"/>
              </a:lnSpc>
            </a:pPr>
            <a:r>
              <a:rPr lang="es-ES_tradnl" sz="2800"/>
              <a:t>5. </a:t>
            </a:r>
            <a:r>
              <a:rPr lang="es-ES_tradnl" sz="2800" b="1" u="sng">
                <a:solidFill>
                  <a:srgbClr val="142D6A"/>
                </a:solidFill>
              </a:rPr>
              <a:t>ENVIAR</a:t>
            </a:r>
            <a:endParaRPr lang="es-ES_tradnl" sz="2800"/>
          </a:p>
          <a:p>
            <a:pPr>
              <a:lnSpc>
                <a:spcPct val="150000"/>
              </a:lnSpc>
            </a:pPr>
            <a:r>
              <a:rPr lang="es-ES_tradnl" sz="2800"/>
              <a:t>6. </a:t>
            </a:r>
            <a:r>
              <a:rPr lang="es-ES_tradnl" sz="2800" b="1" u="sng">
                <a:solidFill>
                  <a:srgbClr val="142D6A"/>
                </a:solidFill>
              </a:rPr>
              <a:t>ESTABLECER</a:t>
            </a:r>
            <a:endParaRPr lang="es-ES_tradnl" sz="2800"/>
          </a:p>
        </p:txBody>
      </p:sp>
      <p:pic>
        <p:nvPicPr>
          <p:cNvPr id="9" name="Imagen 8" descr="MC900297157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3350"/>
            <a:ext cx="3096344" cy="221167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6. Definir el propósito de los GPS</a:t>
            </a:r>
          </a:p>
        </p:txBody>
      </p:sp>
      <p:sp>
        <p:nvSpPr>
          <p:cNvPr id="2662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4" name="Rectángulo 1"/>
          <p:cNvSpPr>
            <a:spLocks noChangeArrowheads="1"/>
          </p:cNvSpPr>
          <p:nvPr/>
        </p:nvSpPr>
        <p:spPr bwMode="auto">
          <a:xfrm>
            <a:off x="584200" y="1700213"/>
            <a:ext cx="6199188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s-ES_tradnl" sz="3200"/>
              <a:t>Proclamación o Evangelismo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s-ES_tradnl" sz="3200"/>
              <a:t>Enseñanza o Discipulado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s-ES_tradnl" sz="3200"/>
              <a:t>Servicio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s-ES_tradnl" sz="3200"/>
              <a:t>Compañerismo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s-ES_tradnl" sz="3200"/>
              <a:t>Adoración</a:t>
            </a:r>
          </a:p>
        </p:txBody>
      </p:sp>
      <p:pic>
        <p:nvPicPr>
          <p:cNvPr id="2" name="Imagen 1" descr="MC900389974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636912"/>
            <a:ext cx="2160240" cy="308914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7. Contenido de los estudios bíblicos</a:t>
            </a:r>
          </a:p>
        </p:txBody>
      </p:sp>
      <p:sp>
        <p:nvSpPr>
          <p:cNvPr id="28674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4" name="Rectángulo 1"/>
          <p:cNvSpPr>
            <a:spLocks noChangeArrowheads="1"/>
          </p:cNvSpPr>
          <p:nvPr/>
        </p:nvSpPr>
        <p:spPr bwMode="auto">
          <a:xfrm>
            <a:off x="827088" y="1628775"/>
            <a:ext cx="7877175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ES_tradnl" sz="3000" dirty="0"/>
              <a:t>Criterios básicos para seleccionar los temas: 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s-ES_tradnl" sz="3000" dirty="0"/>
              <a:t>Eminentemente Bíblica.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s-ES_tradnl" sz="3000" dirty="0"/>
              <a:t>Materiales Adecuados.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r>
              <a:rPr lang="es-ES_tradnl" sz="3000" dirty="0"/>
              <a:t>Temas contextualizados </a:t>
            </a:r>
          </a:p>
        </p:txBody>
      </p:sp>
      <p:pic>
        <p:nvPicPr>
          <p:cNvPr id="2" name="Imagen 1" descr="MC900195820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7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24944"/>
            <a:ext cx="2736013" cy="262121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107950" y="0"/>
            <a:ext cx="8748713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Paso 8. El ciclo de Planificación</a:t>
            </a:r>
          </a:p>
        </p:txBody>
      </p:sp>
      <p:sp>
        <p:nvSpPr>
          <p:cNvPr id="3072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pic>
        <p:nvPicPr>
          <p:cNvPr id="30723" name="Imagen 1" descr="Captura de pantalla 2013-12-04 a la(s) 14.30.2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" t="3835" r="2420" b="3242"/>
          <a:stretch>
            <a:fillRect/>
          </a:stretch>
        </p:blipFill>
        <p:spPr bwMode="auto">
          <a:xfrm>
            <a:off x="395288" y="1484313"/>
            <a:ext cx="846137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280</Words>
  <Application>Microsoft Macintosh PowerPoint</Application>
  <PresentationFormat>Presentación en pantalla (4:3)</PresentationFormat>
  <Paragraphs>72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Calibri</vt:lpstr>
      <vt:lpstr>Geneva</vt:lpstr>
      <vt:lpstr>ヒラギノ角ゴ Pro W3</vt:lpstr>
      <vt:lpstr>Times New Roman Bold</vt:lpstr>
      <vt:lpstr>Tema de Office</vt:lpstr>
      <vt:lpstr>Presentación de PowerPoint</vt:lpstr>
      <vt:lpstr>Paso 1</vt:lpstr>
      <vt:lpstr>Paso 2. Modelo de la iglesia</vt:lpstr>
      <vt:lpstr>Paso 3. Compromiso</vt:lpstr>
      <vt:lpstr>Paso 4. ORACIÓN</vt:lpstr>
      <vt:lpstr>Paso 5. Escoger el liderazgo y anfitriones </vt:lpstr>
      <vt:lpstr>Paso 6. Definir el propósito de los GPS</vt:lpstr>
      <vt:lpstr>Paso 7. Contenido de los estudios bíblicos</vt:lpstr>
      <vt:lpstr>Paso 8. El ciclo de Planificación</vt:lpstr>
      <vt:lpstr>Paso 9. La Transición</vt:lpstr>
      <vt:lpstr>Paso 10. Elementos de revitalización</vt:lpstr>
    </vt:vector>
  </TitlesOfParts>
  <Manager/>
  <Company>Aries Productions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¿Quiénes somos?</dc:title>
  <dc:subject/>
  <dc:creator>Rommel Salazar López</dc:creator>
  <cp:keywords/>
  <dc:description/>
  <cp:lastModifiedBy>Expert Gamer</cp:lastModifiedBy>
  <cp:revision>145</cp:revision>
  <dcterms:created xsi:type="dcterms:W3CDTF">2010-10-19T12:26:37Z</dcterms:created>
  <dcterms:modified xsi:type="dcterms:W3CDTF">2016-07-01T21:49:12Z</dcterms:modified>
  <cp:category/>
</cp:coreProperties>
</file>